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Majesty" panose="020B0604020202020204" charset="-128"/>
      <p:regular r:id="rId9"/>
    </p:embeddedFont>
    <p:embeddedFont>
      <p:font typeface="Arimo" panose="020B060402020202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Bold" panose="020B0806030504020204" pitchFamily="34" charset="0"/>
      <p:regular r:id="rId22"/>
      <p:bold r:id="rId23"/>
    </p:embeddedFont>
    <p:embeddedFont>
      <p:font typeface="Open Sans Extra Bold" panose="020B0604020202020204" charset="0"/>
      <p:regular r:id="rId24"/>
    </p:embeddedFont>
    <p:embeddedFont>
      <p:font typeface="Roboto" pitchFamily="2" charset="0"/>
      <p:regular r:id="rId25"/>
      <p:bold r:id="rId26"/>
      <p:italic r:id="rId27"/>
      <p:boldItalic r:id="rId28"/>
    </p:embeddedFont>
    <p:embeddedFont>
      <p:font typeface="Roboto Bold"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504" y="4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25" b="7825"/>
          <a:stretch>
            <a:fillRect/>
          </a:stretch>
        </p:blipFill>
        <p:spPr>
          <a:xfrm>
            <a:off x="0" y="0"/>
            <a:ext cx="18288000" cy="10287000"/>
          </a:xfrm>
          <a:prstGeom prst="rect">
            <a:avLst/>
          </a:prstGeom>
        </p:spPr>
      </p:pic>
      <p:sp>
        <p:nvSpPr>
          <p:cNvPr id="3" name="TextBox 3"/>
          <p:cNvSpPr txBox="1"/>
          <p:nvPr/>
        </p:nvSpPr>
        <p:spPr>
          <a:xfrm>
            <a:off x="9641006" y="-253698"/>
            <a:ext cx="10890466" cy="2530179"/>
          </a:xfrm>
          <a:prstGeom prst="rect">
            <a:avLst/>
          </a:prstGeom>
        </p:spPr>
        <p:txBody>
          <a:bodyPr lIns="0" tIns="0" rIns="0" bIns="0" rtlCol="0" anchor="t">
            <a:spAutoFit/>
          </a:bodyPr>
          <a:lstStyle/>
          <a:p>
            <a:pPr>
              <a:lnSpc>
                <a:spcPts val="19473"/>
              </a:lnSpc>
            </a:pPr>
            <a:r>
              <a:rPr lang="en-US" sz="17703">
                <a:solidFill>
                  <a:srgbClr val="38B6FF"/>
                </a:solidFill>
                <a:latin typeface="Roboto Bold"/>
              </a:rPr>
              <a:t>Interact</a:t>
            </a:r>
          </a:p>
        </p:txBody>
      </p:sp>
      <p:sp>
        <p:nvSpPr>
          <p:cNvPr id="4" name="TextBox 4"/>
          <p:cNvSpPr txBox="1"/>
          <p:nvPr/>
        </p:nvSpPr>
        <p:spPr>
          <a:xfrm>
            <a:off x="8908574" y="1947259"/>
            <a:ext cx="8484076" cy="582244"/>
          </a:xfrm>
          <a:prstGeom prst="rect">
            <a:avLst/>
          </a:prstGeom>
        </p:spPr>
        <p:txBody>
          <a:bodyPr lIns="0" tIns="0" rIns="0" bIns="0" rtlCol="0" anchor="t">
            <a:spAutoFit/>
          </a:bodyPr>
          <a:lstStyle/>
          <a:p>
            <a:pPr algn="r">
              <a:lnSpc>
                <a:spcPts val="4657"/>
              </a:lnSpc>
            </a:pPr>
            <a:r>
              <a:rPr lang="en-US" sz="3327">
                <a:solidFill>
                  <a:srgbClr val="0F3256"/>
                </a:solidFill>
                <a:latin typeface="Roboto Bold"/>
              </a:rPr>
              <a:t>MODE D'EMPLOI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494836" y="2936217"/>
            <a:ext cx="11485937" cy="6734174"/>
          </a:xfrm>
          <a:prstGeom prst="rect">
            <a:avLst/>
          </a:prstGeom>
        </p:spPr>
        <p:txBody>
          <a:bodyPr lIns="0" tIns="0" rIns="0" bIns="0" rtlCol="0" anchor="t">
            <a:spAutoFit/>
          </a:bodyPr>
          <a:lstStyle/>
          <a:p>
            <a:pPr>
              <a:lnSpc>
                <a:spcPts val="2600"/>
              </a:lnSpc>
            </a:pPr>
            <a:r>
              <a:rPr lang="en-US" sz="2000">
                <a:solidFill>
                  <a:srgbClr val="0F3256"/>
                </a:solidFill>
                <a:latin typeface="Open Sans"/>
              </a:rPr>
              <a:t>L’Interact est un club service qui s’adresse à des adolescents de 12 à 18 ans </a:t>
            </a:r>
          </a:p>
          <a:p>
            <a:pPr>
              <a:lnSpc>
                <a:spcPts val="2600"/>
              </a:lnSpc>
            </a:pPr>
            <a:r>
              <a:rPr lang="en-US" sz="2000">
                <a:solidFill>
                  <a:srgbClr val="0F3256"/>
                </a:solidFill>
                <a:latin typeface="Open Sans"/>
              </a:rPr>
              <a:t>désirant se retrouver pour venir en aide à la collectivité et découvrir le monde. </a:t>
            </a:r>
          </a:p>
          <a:p>
            <a:pPr>
              <a:lnSpc>
                <a:spcPts val="2600"/>
              </a:lnSpc>
            </a:pPr>
            <a:endParaRPr lang="en-US" sz="2000">
              <a:solidFill>
                <a:srgbClr val="0F3256"/>
              </a:solidFill>
              <a:latin typeface="Open Sans"/>
            </a:endParaRPr>
          </a:p>
          <a:p>
            <a:pPr>
              <a:lnSpc>
                <a:spcPts val="2600"/>
              </a:lnSpc>
            </a:pPr>
            <a:r>
              <a:rPr lang="en-US" sz="2000">
                <a:solidFill>
                  <a:srgbClr val="0F3256"/>
                </a:solidFill>
                <a:latin typeface="Open Sans"/>
              </a:rPr>
              <a:t>Les clubs, qui se réunissent au moins deux fois parmois, sont parrainés par des </a:t>
            </a:r>
          </a:p>
          <a:p>
            <a:pPr>
              <a:lnSpc>
                <a:spcPts val="2600"/>
              </a:lnSpc>
            </a:pPr>
            <a:r>
              <a:rPr lang="en-US" sz="2000">
                <a:solidFill>
                  <a:srgbClr val="0F3256"/>
                </a:solidFill>
                <a:latin typeface="Open Sans"/>
              </a:rPr>
              <a:t>Rotary clubs. </a:t>
            </a:r>
          </a:p>
          <a:p>
            <a:pPr>
              <a:lnSpc>
                <a:spcPts val="2600"/>
              </a:lnSpc>
            </a:pPr>
            <a:endParaRPr lang="en-US" sz="2000">
              <a:solidFill>
                <a:srgbClr val="0F3256"/>
              </a:solidFill>
              <a:latin typeface="Open Sans"/>
            </a:endParaRPr>
          </a:p>
          <a:p>
            <a:pPr>
              <a:lnSpc>
                <a:spcPts val="2600"/>
              </a:lnSpc>
            </a:pPr>
            <a:r>
              <a:rPr lang="en-US" sz="2000">
                <a:solidFill>
                  <a:srgbClr val="0F3256"/>
                </a:solidFill>
                <a:latin typeface="Open Sans"/>
              </a:rPr>
              <a:t>Les clubs Interact montent deux actions par an, la première en faveur de la </a:t>
            </a:r>
          </a:p>
          <a:p>
            <a:pPr>
              <a:lnSpc>
                <a:spcPts val="2600"/>
              </a:lnSpc>
            </a:pPr>
            <a:r>
              <a:rPr lang="en-US" sz="2000">
                <a:solidFill>
                  <a:srgbClr val="0F3256"/>
                </a:solidFill>
                <a:latin typeface="Open Sans"/>
              </a:rPr>
              <a:t>collectivité ou de l’établissement scolaire où il est implanté, la seconde dans le </a:t>
            </a:r>
          </a:p>
          <a:p>
            <a:pPr>
              <a:lnSpc>
                <a:spcPts val="2600"/>
              </a:lnSpc>
            </a:pPr>
            <a:r>
              <a:rPr lang="en-US" sz="2000">
                <a:solidFill>
                  <a:srgbClr val="0F3256"/>
                </a:solidFill>
                <a:latin typeface="Open Sans"/>
              </a:rPr>
              <a:t>but de promouvoir l’entente internationale.</a:t>
            </a:r>
          </a:p>
          <a:p>
            <a:pPr>
              <a:lnSpc>
                <a:spcPts val="2600"/>
              </a:lnSpc>
            </a:pPr>
            <a:endParaRPr lang="en-US" sz="2000">
              <a:solidFill>
                <a:srgbClr val="0F3256"/>
              </a:solidFill>
              <a:latin typeface="Open Sans"/>
            </a:endParaRPr>
          </a:p>
          <a:p>
            <a:pPr>
              <a:lnSpc>
                <a:spcPts val="2600"/>
              </a:lnSpc>
            </a:pPr>
            <a:r>
              <a:rPr lang="en-US" sz="2000">
                <a:solidFill>
                  <a:srgbClr val="0F3256"/>
                </a:solidFill>
                <a:latin typeface="Open Sans"/>
              </a:rPr>
              <a:t> Les membres des Rotary clubs parrains accompagnent les Interactiens pour les</a:t>
            </a:r>
          </a:p>
          <a:p>
            <a:pPr>
              <a:lnSpc>
                <a:spcPts val="2600"/>
              </a:lnSpc>
            </a:pPr>
            <a:r>
              <a:rPr lang="en-US" sz="2000">
                <a:solidFill>
                  <a:srgbClr val="0F3256"/>
                </a:solidFill>
                <a:latin typeface="Open Sans"/>
              </a:rPr>
              <a:t> aider à monter des actions et à développer leur aptitude au leadership.</a:t>
            </a:r>
          </a:p>
          <a:p>
            <a:pPr>
              <a:lnSpc>
                <a:spcPts val="2600"/>
              </a:lnSpc>
            </a:pPr>
            <a:endParaRPr lang="en-US" sz="2000">
              <a:solidFill>
                <a:srgbClr val="0F3256"/>
              </a:solidFill>
              <a:latin typeface="Open Sans"/>
            </a:endParaRPr>
          </a:p>
          <a:p>
            <a:pPr>
              <a:lnSpc>
                <a:spcPts val="2600"/>
              </a:lnSpc>
            </a:pPr>
            <a:r>
              <a:rPr lang="en-US" sz="2000">
                <a:solidFill>
                  <a:srgbClr val="0F3256"/>
                </a:solidFill>
                <a:latin typeface="Open Sans Bold"/>
              </a:rPr>
              <a:t>L’INTERACT : UN RÉSEAU INTERNATIONAL</a:t>
            </a:r>
          </a:p>
          <a:p>
            <a:pPr>
              <a:lnSpc>
                <a:spcPts val="2600"/>
              </a:lnSpc>
            </a:pPr>
            <a:r>
              <a:rPr lang="en-US" sz="2000">
                <a:solidFill>
                  <a:srgbClr val="0F3256"/>
                </a:solidFill>
                <a:latin typeface="Open Sans"/>
              </a:rPr>
              <a:t>L’un des aspects les plus gratifiants de l’Interact est la possibilité offerte à ces adolescents de nouer des liens, de découvrir d’autres cultures et d’échanger des idées avec des jeunes du monde entier. En parallèle, votre</a:t>
            </a:r>
          </a:p>
          <a:p>
            <a:pPr>
              <a:lnSpc>
                <a:spcPts val="2600"/>
              </a:lnSpc>
            </a:pPr>
            <a:r>
              <a:rPr lang="en-US" sz="2000">
                <a:solidFill>
                  <a:srgbClr val="0F3256"/>
                </a:solidFill>
                <a:latin typeface="Open Sans"/>
              </a:rPr>
              <a:t>statut de membre de club parrain vous permet d’étendre votre réseau, de promouvoir la paix et d’intensifier vos relations avec des Rotariens qui soutiennent activement les jeunes.</a:t>
            </a:r>
          </a:p>
          <a:p>
            <a:pPr>
              <a:lnSpc>
                <a:spcPts val="3249"/>
              </a:lnSpc>
            </a:pPr>
            <a:endParaRPr lang="en-US" sz="2000">
              <a:solidFill>
                <a:srgbClr val="0F3256"/>
              </a:solidFill>
              <a:latin typeface="Open Sans"/>
            </a:endParaRPr>
          </a:p>
          <a:p>
            <a:pPr>
              <a:lnSpc>
                <a:spcPts val="1300"/>
              </a:lnSpc>
            </a:pPr>
            <a:endParaRPr lang="en-US" sz="2000">
              <a:solidFill>
                <a:srgbClr val="0F3256"/>
              </a:solidFill>
              <a:latin typeface="Open Sans"/>
            </a:endParaRPr>
          </a:p>
        </p:txBody>
      </p:sp>
      <p:pic>
        <p:nvPicPr>
          <p:cNvPr id="3" name="Picture 3"/>
          <p:cNvPicPr>
            <a:picLocks noChangeAspect="1"/>
          </p:cNvPicPr>
          <p:nvPr/>
        </p:nvPicPr>
        <p:blipFill>
          <a:blip r:embed="rId2"/>
          <a:srcRect/>
          <a:stretch>
            <a:fillRect/>
          </a:stretch>
        </p:blipFill>
        <p:spPr>
          <a:xfrm>
            <a:off x="851844" y="734039"/>
            <a:ext cx="4796453" cy="1618803"/>
          </a:xfrm>
          <a:prstGeom prst="rect">
            <a:avLst/>
          </a:prstGeom>
        </p:spPr>
      </p:pic>
      <p:sp>
        <p:nvSpPr>
          <p:cNvPr id="4" name="TextBox 4"/>
          <p:cNvSpPr txBox="1"/>
          <p:nvPr/>
        </p:nvSpPr>
        <p:spPr>
          <a:xfrm>
            <a:off x="1378317" y="1272454"/>
            <a:ext cx="3743507" cy="503872"/>
          </a:xfrm>
          <a:prstGeom prst="rect">
            <a:avLst/>
          </a:prstGeom>
        </p:spPr>
        <p:txBody>
          <a:bodyPr lIns="0" tIns="0" rIns="0" bIns="0" rtlCol="0" anchor="t">
            <a:spAutoFit/>
          </a:bodyPr>
          <a:lstStyle/>
          <a:p>
            <a:pPr marL="0" lvl="0" indent="0" algn="ctr">
              <a:lnSpc>
                <a:spcPts val="3997"/>
              </a:lnSpc>
            </a:pPr>
            <a:r>
              <a:rPr lang="en-US" sz="3075">
                <a:solidFill>
                  <a:srgbClr val="0F3256"/>
                </a:solidFill>
                <a:latin typeface="Roboto"/>
              </a:rPr>
              <a:t>Ce Que Nous Faisons</a:t>
            </a:r>
          </a:p>
        </p:txBody>
      </p:sp>
      <p:grpSp>
        <p:nvGrpSpPr>
          <p:cNvPr id="5" name="Group 5"/>
          <p:cNvGrpSpPr/>
          <p:nvPr/>
        </p:nvGrpSpPr>
        <p:grpSpPr>
          <a:xfrm>
            <a:off x="12578525" y="0"/>
            <a:ext cx="6197050" cy="10287000"/>
            <a:chOff x="0" y="0"/>
            <a:chExt cx="2096286" cy="3479800"/>
          </a:xfrm>
        </p:grpSpPr>
        <p:sp>
          <p:nvSpPr>
            <p:cNvPr id="6" name="Freeform 6"/>
            <p:cNvSpPr/>
            <p:nvPr/>
          </p:nvSpPr>
          <p:spPr>
            <a:xfrm>
              <a:off x="0" y="0"/>
              <a:ext cx="2096286" cy="3479800"/>
            </a:xfrm>
            <a:custGeom>
              <a:avLst/>
              <a:gdLst/>
              <a:ahLst/>
              <a:cxnLst/>
              <a:rect l="l" t="t" r="r" b="b"/>
              <a:pathLst>
                <a:path w="2096286" h="3479800">
                  <a:moveTo>
                    <a:pt x="1971826" y="3479800"/>
                  </a:moveTo>
                  <a:lnTo>
                    <a:pt x="124460" y="3479800"/>
                  </a:lnTo>
                  <a:cubicBezTo>
                    <a:pt x="55880" y="3479800"/>
                    <a:pt x="0" y="3423920"/>
                    <a:pt x="0" y="3355340"/>
                  </a:cubicBezTo>
                  <a:lnTo>
                    <a:pt x="0" y="124460"/>
                  </a:lnTo>
                  <a:cubicBezTo>
                    <a:pt x="0" y="55880"/>
                    <a:pt x="55880" y="0"/>
                    <a:pt x="124460" y="0"/>
                  </a:cubicBezTo>
                  <a:lnTo>
                    <a:pt x="1971826" y="0"/>
                  </a:lnTo>
                  <a:cubicBezTo>
                    <a:pt x="2040406" y="0"/>
                    <a:pt x="2096286" y="55880"/>
                    <a:pt x="2096286" y="124460"/>
                  </a:cubicBezTo>
                  <a:lnTo>
                    <a:pt x="2096286" y="3355340"/>
                  </a:lnTo>
                  <a:cubicBezTo>
                    <a:pt x="2096286" y="3423920"/>
                    <a:pt x="2040406" y="3479800"/>
                    <a:pt x="1971826" y="3479800"/>
                  </a:cubicBezTo>
                  <a:close/>
                </a:path>
              </a:pathLst>
            </a:custGeom>
            <a:solidFill>
              <a:srgbClr val="38B6FF"/>
            </a:solidFill>
          </p:spPr>
        </p:sp>
      </p:grpSp>
      <p:pic>
        <p:nvPicPr>
          <p:cNvPr id="7" name="Picture 7"/>
          <p:cNvPicPr>
            <a:picLocks noChangeAspect="1"/>
          </p:cNvPicPr>
          <p:nvPr/>
        </p:nvPicPr>
        <p:blipFill>
          <a:blip r:embed="rId3"/>
          <a:srcRect/>
          <a:stretch>
            <a:fillRect/>
          </a:stretch>
        </p:blipFill>
        <p:spPr>
          <a:xfrm>
            <a:off x="10280286" y="1028700"/>
            <a:ext cx="5632467" cy="5625426"/>
          </a:xfrm>
          <a:prstGeom prst="rect">
            <a:avLst/>
          </a:prstGeom>
        </p:spPr>
      </p:pic>
      <p:grpSp>
        <p:nvGrpSpPr>
          <p:cNvPr id="8" name="Group 8"/>
          <p:cNvGrpSpPr>
            <a:grpSpLocks noChangeAspect="1"/>
          </p:cNvGrpSpPr>
          <p:nvPr/>
        </p:nvGrpSpPr>
        <p:grpSpPr>
          <a:xfrm>
            <a:off x="10856431" y="1601325"/>
            <a:ext cx="4480175" cy="4480175"/>
            <a:chOff x="0" y="0"/>
            <a:chExt cx="6350000" cy="6350000"/>
          </a:xfrm>
        </p:grpSpPr>
        <p:sp>
          <p:nvSpPr>
            <p:cNvPr id="9" name="Freeform 9"/>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28911" r="-28911"/>
              </a:stretch>
            </a:blipFill>
          </p:spPr>
        </p:sp>
      </p:grpSp>
      <p:pic>
        <p:nvPicPr>
          <p:cNvPr id="10" name="Picture 10"/>
          <p:cNvPicPr>
            <a:picLocks noChangeAspect="1"/>
          </p:cNvPicPr>
          <p:nvPr/>
        </p:nvPicPr>
        <p:blipFill>
          <a:blip r:embed="rId5"/>
          <a:srcRect/>
          <a:stretch>
            <a:fillRect/>
          </a:stretch>
        </p:blipFill>
        <p:spPr>
          <a:xfrm>
            <a:off x="13804094" y="9180609"/>
            <a:ext cx="4217317" cy="9795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263216" y="0"/>
            <a:ext cx="8577809" cy="10287000"/>
            <a:chOff x="0" y="0"/>
            <a:chExt cx="2901629" cy="3479800"/>
          </a:xfrm>
        </p:grpSpPr>
        <p:sp>
          <p:nvSpPr>
            <p:cNvPr id="3" name="Freeform 3"/>
            <p:cNvSpPr/>
            <p:nvPr/>
          </p:nvSpPr>
          <p:spPr>
            <a:xfrm>
              <a:off x="0" y="0"/>
              <a:ext cx="2901629" cy="3479800"/>
            </a:xfrm>
            <a:custGeom>
              <a:avLst/>
              <a:gdLst/>
              <a:ahLst/>
              <a:cxnLst/>
              <a:rect l="l" t="t" r="r" b="b"/>
              <a:pathLst>
                <a:path w="2901629" h="3479800">
                  <a:moveTo>
                    <a:pt x="2777169" y="3479800"/>
                  </a:moveTo>
                  <a:lnTo>
                    <a:pt x="124460" y="3479800"/>
                  </a:lnTo>
                  <a:cubicBezTo>
                    <a:pt x="55880" y="3479800"/>
                    <a:pt x="0" y="3423920"/>
                    <a:pt x="0" y="3355340"/>
                  </a:cubicBezTo>
                  <a:lnTo>
                    <a:pt x="0" y="124460"/>
                  </a:lnTo>
                  <a:cubicBezTo>
                    <a:pt x="0" y="55880"/>
                    <a:pt x="55880" y="0"/>
                    <a:pt x="124460" y="0"/>
                  </a:cubicBezTo>
                  <a:lnTo>
                    <a:pt x="2777169" y="0"/>
                  </a:lnTo>
                  <a:cubicBezTo>
                    <a:pt x="2845749" y="0"/>
                    <a:pt x="2901629" y="55880"/>
                    <a:pt x="2901629" y="124460"/>
                  </a:cubicBezTo>
                  <a:lnTo>
                    <a:pt x="2901629" y="3355340"/>
                  </a:lnTo>
                  <a:cubicBezTo>
                    <a:pt x="2901629" y="3423920"/>
                    <a:pt x="2845749" y="3479800"/>
                    <a:pt x="2777169" y="3479800"/>
                  </a:cubicBezTo>
                  <a:close/>
                </a:path>
              </a:pathLst>
            </a:custGeom>
            <a:solidFill>
              <a:srgbClr val="38B6FF"/>
            </a:solidFill>
          </p:spPr>
        </p:sp>
      </p:grpSp>
      <p:grpSp>
        <p:nvGrpSpPr>
          <p:cNvPr id="4" name="Group 4"/>
          <p:cNvGrpSpPr/>
          <p:nvPr/>
        </p:nvGrpSpPr>
        <p:grpSpPr>
          <a:xfrm>
            <a:off x="16441939" y="1028700"/>
            <a:ext cx="817361" cy="816339"/>
            <a:chOff x="0" y="0"/>
            <a:chExt cx="1089815" cy="1088453"/>
          </a:xfrm>
        </p:grpSpPr>
        <p:pic>
          <p:nvPicPr>
            <p:cNvPr id="5" name="Picture 5"/>
            <p:cNvPicPr>
              <a:picLocks noChangeAspect="1"/>
            </p:cNvPicPr>
            <p:nvPr/>
          </p:nvPicPr>
          <p:blipFill>
            <a:blip r:embed="rId2"/>
            <a:srcRect/>
            <a:stretch>
              <a:fillRect/>
            </a:stretch>
          </p:blipFill>
          <p:spPr>
            <a:xfrm>
              <a:off x="0" y="0"/>
              <a:ext cx="1089815" cy="1088453"/>
            </a:xfrm>
            <a:prstGeom prst="rect">
              <a:avLst/>
            </a:prstGeom>
          </p:spPr>
        </p:pic>
        <p:sp>
          <p:nvSpPr>
            <p:cNvPr id="6" name="TextBox 6"/>
            <p:cNvSpPr txBox="1"/>
            <p:nvPr/>
          </p:nvSpPr>
          <p:spPr>
            <a:xfrm>
              <a:off x="179935" y="307654"/>
              <a:ext cx="729946" cy="450215"/>
            </a:xfrm>
            <a:prstGeom prst="rect">
              <a:avLst/>
            </a:prstGeom>
          </p:spPr>
          <p:txBody>
            <a:bodyPr lIns="0" tIns="0" rIns="0" bIns="0" rtlCol="0" anchor="t">
              <a:spAutoFit/>
            </a:bodyPr>
            <a:lstStyle/>
            <a:p>
              <a:pPr marL="0" lvl="0" indent="0" algn="ctr">
                <a:lnSpc>
                  <a:spcPts val="2730"/>
                </a:lnSpc>
              </a:pPr>
              <a:r>
                <a:rPr lang="en-US" sz="2100" spc="-63">
                  <a:solidFill>
                    <a:srgbClr val="0F3256"/>
                  </a:solidFill>
                  <a:latin typeface="Roboto"/>
                </a:rPr>
                <a:t>06</a:t>
              </a:r>
            </a:p>
          </p:txBody>
        </p:sp>
      </p:grpSp>
      <p:grpSp>
        <p:nvGrpSpPr>
          <p:cNvPr id="7" name="Group 7"/>
          <p:cNvGrpSpPr>
            <a:grpSpLocks noChangeAspect="1"/>
          </p:cNvGrpSpPr>
          <p:nvPr/>
        </p:nvGrpSpPr>
        <p:grpSpPr>
          <a:xfrm>
            <a:off x="2686779" y="5013695"/>
            <a:ext cx="3367082" cy="5050622"/>
            <a:chOff x="0" y="0"/>
            <a:chExt cx="6350000" cy="9525000"/>
          </a:xfrm>
        </p:grpSpPr>
        <p:sp>
          <p:nvSpPr>
            <p:cNvPr id="8" name="Freeform 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11363" r="-11363"/>
              </a:stretch>
            </a:blipFill>
          </p:spPr>
        </p:sp>
      </p:grpSp>
      <p:sp>
        <p:nvSpPr>
          <p:cNvPr id="9" name="TextBox 9"/>
          <p:cNvSpPr txBox="1"/>
          <p:nvPr/>
        </p:nvSpPr>
        <p:spPr>
          <a:xfrm rot="-480599">
            <a:off x="-1651569" y="305265"/>
            <a:ext cx="11382353" cy="4080091"/>
          </a:xfrm>
          <a:prstGeom prst="rect">
            <a:avLst/>
          </a:prstGeom>
        </p:spPr>
        <p:txBody>
          <a:bodyPr lIns="0" tIns="0" rIns="0" bIns="0" rtlCol="0" anchor="t">
            <a:spAutoFit/>
          </a:bodyPr>
          <a:lstStyle/>
          <a:p>
            <a:pPr algn="ctr">
              <a:lnSpc>
                <a:spcPts val="9157"/>
              </a:lnSpc>
            </a:pPr>
            <a:endParaRPr dirty="0"/>
          </a:p>
          <a:p>
            <a:pPr algn="ctr">
              <a:lnSpc>
                <a:spcPts val="6717"/>
              </a:lnSpc>
            </a:pPr>
            <a:r>
              <a:rPr lang="en-US" sz="9600" dirty="0" err="1">
                <a:solidFill>
                  <a:srgbClr val="FA3343"/>
                </a:solidFill>
                <a:latin typeface="Majesty"/>
              </a:rPr>
              <a:t>Création</a:t>
            </a:r>
            <a:r>
              <a:rPr lang="en-US" sz="9600" dirty="0">
                <a:solidFill>
                  <a:srgbClr val="FA3343"/>
                </a:solidFill>
                <a:latin typeface="Majesty"/>
              </a:rPr>
              <a:t> </a:t>
            </a:r>
            <a:r>
              <a:rPr lang="en-US" sz="9600" dirty="0" err="1">
                <a:solidFill>
                  <a:srgbClr val="FA3343"/>
                </a:solidFill>
                <a:latin typeface="Majesty"/>
              </a:rPr>
              <a:t>d'unINTERACT</a:t>
            </a:r>
            <a:endParaRPr lang="en-US" sz="9600" dirty="0">
              <a:solidFill>
                <a:srgbClr val="FA3343"/>
              </a:solidFill>
              <a:latin typeface="Majesty"/>
            </a:endParaRPr>
          </a:p>
          <a:p>
            <a:pPr algn="ctr">
              <a:lnSpc>
                <a:spcPts val="9157"/>
              </a:lnSpc>
            </a:pPr>
            <a:endParaRPr lang="en-US" sz="10175" dirty="0">
              <a:solidFill>
                <a:srgbClr val="FA3343"/>
              </a:solidFill>
              <a:latin typeface="Arimo"/>
            </a:endParaRPr>
          </a:p>
        </p:txBody>
      </p:sp>
      <p:pic>
        <p:nvPicPr>
          <p:cNvPr id="10" name="Picture 10"/>
          <p:cNvPicPr>
            <a:picLocks noChangeAspect="1"/>
          </p:cNvPicPr>
          <p:nvPr/>
        </p:nvPicPr>
        <p:blipFill>
          <a:blip r:embed="rId4"/>
          <a:srcRect/>
          <a:stretch>
            <a:fillRect/>
          </a:stretch>
        </p:blipFill>
        <p:spPr>
          <a:xfrm>
            <a:off x="13804094" y="9180609"/>
            <a:ext cx="4217317" cy="979565"/>
          </a:xfrm>
          <a:prstGeom prst="rect">
            <a:avLst/>
          </a:prstGeom>
        </p:spPr>
      </p:pic>
      <p:sp>
        <p:nvSpPr>
          <p:cNvPr id="11" name="TextBox 11"/>
          <p:cNvSpPr txBox="1"/>
          <p:nvPr/>
        </p:nvSpPr>
        <p:spPr>
          <a:xfrm>
            <a:off x="8977205" y="2624234"/>
            <a:ext cx="8955839" cy="5988050"/>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Open Sans"/>
              </a:rPr>
              <a:t>La réussite d’un club Interact repose sur l’engagement de son Rotary club parrain. Les membres du Rotary soutiennent l’Interact en tant que parrains, conseillers et mentors. </a:t>
            </a:r>
          </a:p>
          <a:p>
            <a:pPr>
              <a:lnSpc>
                <a:spcPts val="2800"/>
              </a:lnSpc>
              <a:spcBef>
                <a:spcPct val="0"/>
              </a:spcBef>
            </a:pPr>
            <a:endParaRPr lang="en-US" sz="2000">
              <a:solidFill>
                <a:srgbClr val="000000"/>
              </a:solidFill>
              <a:latin typeface="Open Sans"/>
            </a:endParaRPr>
          </a:p>
          <a:p>
            <a:pPr>
              <a:lnSpc>
                <a:spcPts val="2800"/>
              </a:lnSpc>
              <a:spcBef>
                <a:spcPct val="0"/>
              </a:spcBef>
            </a:pPr>
            <a:r>
              <a:rPr lang="en-US" sz="2000">
                <a:solidFill>
                  <a:srgbClr val="000000"/>
                </a:solidFill>
                <a:latin typeface="Open Sans"/>
              </a:rPr>
              <a:t>Ils maintiennent les liens entre le Rotary et l’Interact en s’assurant que les noms des dirigeants de club sont signalés au Rotary, en présentant des opportunités aux clubs Interact et en créant un environnement sûr pour tous les participants.</a:t>
            </a:r>
          </a:p>
          <a:p>
            <a:pPr>
              <a:lnSpc>
                <a:spcPts val="2800"/>
              </a:lnSpc>
              <a:spcBef>
                <a:spcPct val="0"/>
              </a:spcBef>
            </a:pPr>
            <a:endParaRPr lang="en-US" sz="2000">
              <a:solidFill>
                <a:srgbClr val="000000"/>
              </a:solidFill>
              <a:latin typeface="Open Sans"/>
            </a:endParaRPr>
          </a:p>
          <a:p>
            <a:pPr>
              <a:lnSpc>
                <a:spcPts val="2800"/>
              </a:lnSpc>
              <a:spcBef>
                <a:spcPct val="0"/>
              </a:spcBef>
            </a:pPr>
            <a:r>
              <a:rPr lang="en-US" sz="2000">
                <a:solidFill>
                  <a:srgbClr val="000000"/>
                </a:solidFill>
                <a:latin typeface="Open Sans"/>
              </a:rPr>
              <a:t>Présentez l’Interact à votre prochaine réunion de club. Collaborez avec les autres membres prêts à soutenir les jeunes. </a:t>
            </a:r>
          </a:p>
          <a:p>
            <a:pPr>
              <a:lnSpc>
                <a:spcPts val="2800"/>
              </a:lnSpc>
              <a:spcBef>
                <a:spcPct val="0"/>
              </a:spcBef>
            </a:pPr>
            <a:endParaRPr lang="en-US" sz="2000">
              <a:solidFill>
                <a:srgbClr val="000000"/>
              </a:solidFill>
              <a:latin typeface="Open Sans"/>
            </a:endParaRPr>
          </a:p>
          <a:p>
            <a:pPr>
              <a:lnSpc>
                <a:spcPts val="2800"/>
              </a:lnSpc>
              <a:spcBef>
                <a:spcPct val="0"/>
              </a:spcBef>
            </a:pPr>
            <a:r>
              <a:rPr lang="en-US" sz="2000">
                <a:solidFill>
                  <a:srgbClr val="000000"/>
                </a:solidFill>
                <a:latin typeface="Open Sans"/>
              </a:rPr>
              <a:t>En tant que parrain de club, vous avez la liberté d’innover et d’impliquer la collectivité. </a:t>
            </a:r>
          </a:p>
          <a:p>
            <a:pPr>
              <a:lnSpc>
                <a:spcPts val="2800"/>
              </a:lnSpc>
              <a:spcBef>
                <a:spcPct val="0"/>
              </a:spcBef>
            </a:pPr>
            <a:endParaRPr lang="en-US" sz="2000">
              <a:solidFill>
                <a:srgbClr val="000000"/>
              </a:solidFill>
              <a:latin typeface="Open Sans"/>
            </a:endParaRPr>
          </a:p>
          <a:p>
            <a:pPr>
              <a:lnSpc>
                <a:spcPts val="2800"/>
              </a:lnSpc>
              <a:spcBef>
                <a:spcPct val="0"/>
              </a:spcBef>
            </a:pPr>
            <a:r>
              <a:rPr lang="en-US" sz="2000">
                <a:solidFill>
                  <a:srgbClr val="000000"/>
                </a:solidFill>
                <a:latin typeface="Open Sans"/>
              </a:rPr>
              <a:t>Avant de créer un club, vous avez deux décisions à prendre : quelle sera la tranche d’âge ciblée et où sera implanté le club ?</a:t>
            </a:r>
          </a:p>
        </p:txBody>
      </p:sp>
      <p:pic>
        <p:nvPicPr>
          <p:cNvPr id="12" name="Picture 12"/>
          <p:cNvPicPr>
            <a:picLocks noChangeAspect="1"/>
          </p:cNvPicPr>
          <p:nvPr/>
        </p:nvPicPr>
        <p:blipFill>
          <a:blip r:embed="rId5"/>
          <a:srcRect/>
          <a:stretch>
            <a:fillRect/>
          </a:stretch>
        </p:blipFill>
        <p:spPr>
          <a:xfrm>
            <a:off x="12894165" y="627468"/>
            <a:ext cx="4796453" cy="1618803"/>
          </a:xfrm>
          <a:prstGeom prst="rect">
            <a:avLst/>
          </a:prstGeom>
        </p:spPr>
      </p:pic>
      <p:sp>
        <p:nvSpPr>
          <p:cNvPr id="13" name="TextBox 13"/>
          <p:cNvSpPr txBox="1"/>
          <p:nvPr/>
        </p:nvSpPr>
        <p:spPr>
          <a:xfrm>
            <a:off x="13676413" y="1132070"/>
            <a:ext cx="3174206" cy="533400"/>
          </a:xfrm>
          <a:prstGeom prst="rect">
            <a:avLst/>
          </a:prstGeom>
        </p:spPr>
        <p:txBody>
          <a:bodyPr lIns="0" tIns="0" rIns="0" bIns="0" rtlCol="0" anchor="t">
            <a:spAutoFit/>
          </a:bodyPr>
          <a:lstStyle/>
          <a:p>
            <a:pPr algn="ctr">
              <a:lnSpc>
                <a:spcPts val="4200"/>
              </a:lnSpc>
            </a:pPr>
            <a:r>
              <a:rPr lang="en-US" sz="3000">
                <a:solidFill>
                  <a:srgbClr val="000000"/>
                </a:solidFill>
                <a:latin typeface="Roboto"/>
              </a:rPr>
              <a:t>Une action de Club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335543"/>
            <a:ext cx="18288000" cy="3997074"/>
            <a:chOff x="0" y="0"/>
            <a:chExt cx="6186311" cy="1352097"/>
          </a:xfrm>
        </p:grpSpPr>
        <p:sp>
          <p:nvSpPr>
            <p:cNvPr id="3" name="Freeform 3"/>
            <p:cNvSpPr/>
            <p:nvPr/>
          </p:nvSpPr>
          <p:spPr>
            <a:xfrm>
              <a:off x="0" y="0"/>
              <a:ext cx="6186311" cy="1352097"/>
            </a:xfrm>
            <a:custGeom>
              <a:avLst/>
              <a:gdLst/>
              <a:ahLst/>
              <a:cxnLst/>
              <a:rect l="l" t="t" r="r" b="b"/>
              <a:pathLst>
                <a:path w="6186311" h="1352097">
                  <a:moveTo>
                    <a:pt x="6061851" y="1352097"/>
                  </a:moveTo>
                  <a:lnTo>
                    <a:pt x="124460" y="1352097"/>
                  </a:lnTo>
                  <a:cubicBezTo>
                    <a:pt x="55880" y="1352097"/>
                    <a:pt x="0" y="1296217"/>
                    <a:pt x="0" y="1227637"/>
                  </a:cubicBezTo>
                  <a:lnTo>
                    <a:pt x="0" y="124460"/>
                  </a:lnTo>
                  <a:cubicBezTo>
                    <a:pt x="0" y="55880"/>
                    <a:pt x="55880" y="0"/>
                    <a:pt x="124460" y="0"/>
                  </a:cubicBezTo>
                  <a:lnTo>
                    <a:pt x="6061851" y="0"/>
                  </a:lnTo>
                  <a:cubicBezTo>
                    <a:pt x="6130431" y="0"/>
                    <a:pt x="6186311" y="55880"/>
                    <a:pt x="6186311" y="124460"/>
                  </a:cubicBezTo>
                  <a:lnTo>
                    <a:pt x="6186311" y="1227637"/>
                  </a:lnTo>
                  <a:cubicBezTo>
                    <a:pt x="6186311" y="1296217"/>
                    <a:pt x="6130431" y="1352097"/>
                    <a:pt x="6061851" y="1352097"/>
                  </a:cubicBezTo>
                  <a:close/>
                </a:path>
              </a:pathLst>
            </a:custGeom>
            <a:solidFill>
              <a:srgbClr val="38B6FF"/>
            </a:solidFill>
          </p:spPr>
        </p:sp>
      </p:grpSp>
      <p:grpSp>
        <p:nvGrpSpPr>
          <p:cNvPr id="4" name="Group 4"/>
          <p:cNvGrpSpPr>
            <a:grpSpLocks noChangeAspect="1"/>
          </p:cNvGrpSpPr>
          <p:nvPr/>
        </p:nvGrpSpPr>
        <p:grpSpPr>
          <a:xfrm>
            <a:off x="13963791" y="1198521"/>
            <a:ext cx="3897923" cy="5846885"/>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50000" r="-50000"/>
              </a:stretch>
            </a:blipFill>
          </p:spPr>
        </p:sp>
      </p:grpSp>
      <p:pic>
        <p:nvPicPr>
          <p:cNvPr id="6" name="Picture 6"/>
          <p:cNvPicPr>
            <a:picLocks noChangeAspect="1"/>
          </p:cNvPicPr>
          <p:nvPr/>
        </p:nvPicPr>
        <p:blipFill>
          <a:blip r:embed="rId3"/>
          <a:srcRect/>
          <a:stretch>
            <a:fillRect/>
          </a:stretch>
        </p:blipFill>
        <p:spPr>
          <a:xfrm>
            <a:off x="13804094" y="9180609"/>
            <a:ext cx="4217317" cy="979565"/>
          </a:xfrm>
          <a:prstGeom prst="rect">
            <a:avLst/>
          </a:prstGeom>
        </p:spPr>
      </p:pic>
      <p:sp>
        <p:nvSpPr>
          <p:cNvPr id="7" name="TextBox 7"/>
          <p:cNvSpPr txBox="1"/>
          <p:nvPr/>
        </p:nvSpPr>
        <p:spPr>
          <a:xfrm rot="-480599">
            <a:off x="-1623860" y="-83927"/>
            <a:ext cx="11382353" cy="4080091"/>
          </a:xfrm>
          <a:prstGeom prst="rect">
            <a:avLst/>
          </a:prstGeom>
        </p:spPr>
        <p:txBody>
          <a:bodyPr lIns="0" tIns="0" rIns="0" bIns="0" rtlCol="0" anchor="t">
            <a:spAutoFit/>
          </a:bodyPr>
          <a:lstStyle/>
          <a:p>
            <a:pPr algn="ctr">
              <a:lnSpc>
                <a:spcPts val="9157"/>
              </a:lnSpc>
            </a:pPr>
            <a:endParaRPr dirty="0"/>
          </a:p>
          <a:p>
            <a:pPr algn="ctr">
              <a:lnSpc>
                <a:spcPts val="6717"/>
              </a:lnSpc>
            </a:pPr>
            <a:r>
              <a:rPr lang="en-US" sz="9600" dirty="0" err="1">
                <a:solidFill>
                  <a:srgbClr val="FA3343"/>
                </a:solidFill>
                <a:latin typeface="Majesty"/>
              </a:rPr>
              <a:t>Création</a:t>
            </a:r>
            <a:r>
              <a:rPr lang="en-US" sz="9600" dirty="0">
                <a:solidFill>
                  <a:srgbClr val="FA3343"/>
                </a:solidFill>
                <a:latin typeface="Majesty"/>
              </a:rPr>
              <a:t> </a:t>
            </a:r>
            <a:r>
              <a:rPr lang="en-US" sz="9600" dirty="0" err="1">
                <a:solidFill>
                  <a:srgbClr val="FA3343"/>
                </a:solidFill>
                <a:latin typeface="Majesty"/>
              </a:rPr>
              <a:t>d'unINTERACT</a:t>
            </a:r>
            <a:endParaRPr lang="en-US" sz="9600" dirty="0">
              <a:solidFill>
                <a:srgbClr val="FA3343"/>
              </a:solidFill>
              <a:latin typeface="Majesty"/>
            </a:endParaRPr>
          </a:p>
          <a:p>
            <a:pPr algn="ctr">
              <a:lnSpc>
                <a:spcPts val="9157"/>
              </a:lnSpc>
            </a:pPr>
            <a:endParaRPr lang="en-US" sz="10175" dirty="0">
              <a:solidFill>
                <a:srgbClr val="FA3343"/>
              </a:solidFill>
              <a:latin typeface="Arimo"/>
            </a:endParaRPr>
          </a:p>
        </p:txBody>
      </p:sp>
      <p:pic>
        <p:nvPicPr>
          <p:cNvPr id="8" name="Picture 8"/>
          <p:cNvPicPr>
            <a:picLocks noChangeAspect="1"/>
          </p:cNvPicPr>
          <p:nvPr/>
        </p:nvPicPr>
        <p:blipFill>
          <a:blip r:embed="rId4"/>
          <a:srcRect/>
          <a:stretch>
            <a:fillRect/>
          </a:stretch>
        </p:blipFill>
        <p:spPr>
          <a:xfrm>
            <a:off x="8668101" y="1814128"/>
            <a:ext cx="4796453" cy="1618803"/>
          </a:xfrm>
          <a:prstGeom prst="rect">
            <a:avLst/>
          </a:prstGeom>
        </p:spPr>
      </p:pic>
      <p:sp>
        <p:nvSpPr>
          <p:cNvPr id="9" name="TextBox 9"/>
          <p:cNvSpPr txBox="1"/>
          <p:nvPr/>
        </p:nvSpPr>
        <p:spPr>
          <a:xfrm>
            <a:off x="9283960" y="2328254"/>
            <a:ext cx="3506986" cy="533400"/>
          </a:xfrm>
          <a:prstGeom prst="rect">
            <a:avLst/>
          </a:prstGeom>
        </p:spPr>
        <p:txBody>
          <a:bodyPr lIns="0" tIns="0" rIns="0" bIns="0" rtlCol="0" anchor="t">
            <a:spAutoFit/>
          </a:bodyPr>
          <a:lstStyle/>
          <a:p>
            <a:pPr algn="ctr">
              <a:lnSpc>
                <a:spcPts val="4200"/>
              </a:lnSpc>
            </a:pPr>
            <a:r>
              <a:rPr lang="en-US" sz="3000">
                <a:solidFill>
                  <a:srgbClr val="000000"/>
                </a:solidFill>
                <a:latin typeface="Roboto"/>
              </a:rPr>
              <a:t>Implantation de Club</a:t>
            </a:r>
          </a:p>
        </p:txBody>
      </p:sp>
      <p:sp>
        <p:nvSpPr>
          <p:cNvPr id="10" name="TextBox 10"/>
          <p:cNvSpPr txBox="1"/>
          <p:nvPr/>
        </p:nvSpPr>
        <p:spPr>
          <a:xfrm>
            <a:off x="305095" y="3529504"/>
            <a:ext cx="13159459" cy="5988050"/>
          </a:xfrm>
          <a:prstGeom prst="rect">
            <a:avLst/>
          </a:prstGeom>
        </p:spPr>
        <p:txBody>
          <a:bodyPr lIns="0" tIns="0" rIns="0" bIns="0" rtlCol="0" anchor="t">
            <a:spAutoFit/>
          </a:bodyPr>
          <a:lstStyle/>
          <a:p>
            <a:pPr>
              <a:lnSpc>
                <a:spcPts val="2800"/>
              </a:lnSpc>
              <a:spcBef>
                <a:spcPct val="0"/>
              </a:spcBef>
            </a:pPr>
            <a:endParaRPr/>
          </a:p>
          <a:p>
            <a:pPr>
              <a:lnSpc>
                <a:spcPts val="2800"/>
              </a:lnSpc>
              <a:spcBef>
                <a:spcPct val="0"/>
              </a:spcBef>
            </a:pPr>
            <a:r>
              <a:rPr lang="en-US" sz="2000">
                <a:solidFill>
                  <a:srgbClr val="000000"/>
                </a:solidFill>
                <a:latin typeface="Open Sans"/>
              </a:rPr>
              <a:t>Un club Interact peut être créé dans un établissement scolaire ou être ouvert à tout un quartier ou toute une ville (collège ou lycée = 12/18 ans)</a:t>
            </a:r>
          </a:p>
          <a:p>
            <a:pPr>
              <a:lnSpc>
                <a:spcPts val="2800"/>
              </a:lnSpc>
              <a:spcBef>
                <a:spcPct val="0"/>
              </a:spcBef>
            </a:pPr>
            <a:r>
              <a:rPr lang="en-US" sz="2000">
                <a:solidFill>
                  <a:srgbClr val="000000"/>
                </a:solidFill>
                <a:latin typeface="Open Sans"/>
              </a:rPr>
              <a:t>Si votre club Interact est établi dans un établissement scolaire, essayez d’avoir une représentation équitable des différentes classes. De surcroît, vous devrez obtenir l’autorisation de la direction d’établissement et trouver un conseiller le représentant . </a:t>
            </a:r>
          </a:p>
          <a:p>
            <a:pPr>
              <a:lnSpc>
                <a:spcPts val="2800"/>
              </a:lnSpc>
              <a:spcBef>
                <a:spcPct val="0"/>
              </a:spcBef>
            </a:pPr>
            <a:endParaRPr lang="en-US" sz="2000">
              <a:solidFill>
                <a:srgbClr val="000000"/>
              </a:solidFill>
              <a:latin typeface="Open Sans"/>
            </a:endParaRPr>
          </a:p>
          <a:p>
            <a:pPr>
              <a:lnSpc>
                <a:spcPts val="2800"/>
              </a:lnSpc>
              <a:spcBef>
                <a:spcPct val="0"/>
              </a:spcBef>
            </a:pPr>
            <a:r>
              <a:rPr lang="en-US" sz="2000">
                <a:solidFill>
                  <a:srgbClr val="000000"/>
                </a:solidFill>
                <a:latin typeface="Open Sans"/>
              </a:rPr>
              <a:t>Les clubs Interact peuvent se réunir en personne ou en ligne. Ils peuvent également combiner ces deuxmodes de réunion. Les réunions en ligne permettent notamment de garder le contact durant les vacances scolaires. Si votre club est établi dans un collège ou un lycée, consultez l’administration avant de procéder au recrutement. Si le club est établi à l’extérieur d’un établissement scolaire, efforcez-vous de trouver un lieu déjà fréquenté par beaucoup de jeunes. </a:t>
            </a:r>
          </a:p>
          <a:p>
            <a:pPr>
              <a:lnSpc>
                <a:spcPts val="2800"/>
              </a:lnSpc>
              <a:spcBef>
                <a:spcPct val="0"/>
              </a:spcBef>
            </a:pPr>
            <a:endParaRPr lang="en-US" sz="2000">
              <a:solidFill>
                <a:srgbClr val="000000"/>
              </a:solidFill>
              <a:latin typeface="Open Sans"/>
            </a:endParaRPr>
          </a:p>
          <a:p>
            <a:pPr>
              <a:lnSpc>
                <a:spcPts val="2800"/>
              </a:lnSpc>
              <a:spcBef>
                <a:spcPct val="0"/>
              </a:spcBef>
            </a:pPr>
            <a:r>
              <a:rPr lang="en-US" sz="2000">
                <a:solidFill>
                  <a:srgbClr val="000000"/>
                </a:solidFill>
                <a:latin typeface="Open Sans"/>
              </a:rPr>
              <a:t>Pour recruter, organisez une campagne d’affichage, rapprochez-vous de vos partenaires et faites la promotion de l’Interact sur les réseaux sociaux. Organisez une réunion préparatoire avec des membres potentiels pour répondre à leurs questions et sonder la nature de leur engagement. Cette réunion peut vous donner l’occasion de trouver un lieu de réunion et de fixer le jour et l’heure des réunions.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890249" y="219299"/>
            <a:ext cx="4796453" cy="1618803"/>
          </a:xfrm>
          <a:prstGeom prst="rect">
            <a:avLst/>
          </a:prstGeom>
        </p:spPr>
      </p:pic>
      <p:grpSp>
        <p:nvGrpSpPr>
          <p:cNvPr id="3" name="Group 3"/>
          <p:cNvGrpSpPr/>
          <p:nvPr/>
        </p:nvGrpSpPr>
        <p:grpSpPr>
          <a:xfrm>
            <a:off x="0" y="8943581"/>
            <a:ext cx="18288000" cy="2266996"/>
            <a:chOff x="0" y="0"/>
            <a:chExt cx="6186311" cy="766860"/>
          </a:xfrm>
        </p:grpSpPr>
        <p:sp>
          <p:nvSpPr>
            <p:cNvPr id="4" name="Freeform 4"/>
            <p:cNvSpPr/>
            <p:nvPr/>
          </p:nvSpPr>
          <p:spPr>
            <a:xfrm>
              <a:off x="0" y="0"/>
              <a:ext cx="6186311" cy="766860"/>
            </a:xfrm>
            <a:custGeom>
              <a:avLst/>
              <a:gdLst/>
              <a:ahLst/>
              <a:cxnLst/>
              <a:rect l="l" t="t" r="r" b="b"/>
              <a:pathLst>
                <a:path w="6186311" h="766860">
                  <a:moveTo>
                    <a:pt x="6061851" y="766860"/>
                  </a:moveTo>
                  <a:lnTo>
                    <a:pt x="124460" y="766860"/>
                  </a:lnTo>
                  <a:cubicBezTo>
                    <a:pt x="55880" y="766860"/>
                    <a:pt x="0" y="710980"/>
                    <a:pt x="0" y="642400"/>
                  </a:cubicBezTo>
                  <a:lnTo>
                    <a:pt x="0" y="124460"/>
                  </a:lnTo>
                  <a:cubicBezTo>
                    <a:pt x="0" y="55880"/>
                    <a:pt x="55880" y="0"/>
                    <a:pt x="124460" y="0"/>
                  </a:cubicBezTo>
                  <a:lnTo>
                    <a:pt x="6061851" y="0"/>
                  </a:lnTo>
                  <a:cubicBezTo>
                    <a:pt x="6130431" y="0"/>
                    <a:pt x="6186311" y="55880"/>
                    <a:pt x="6186311" y="124460"/>
                  </a:cubicBezTo>
                  <a:lnTo>
                    <a:pt x="6186311" y="642400"/>
                  </a:lnTo>
                  <a:cubicBezTo>
                    <a:pt x="6186311" y="710980"/>
                    <a:pt x="6130431" y="766860"/>
                    <a:pt x="6061851" y="766860"/>
                  </a:cubicBezTo>
                  <a:close/>
                </a:path>
              </a:pathLst>
            </a:custGeom>
            <a:solidFill>
              <a:srgbClr val="38B6FF"/>
            </a:solidFill>
          </p:spPr>
        </p:sp>
      </p:grpSp>
      <p:grpSp>
        <p:nvGrpSpPr>
          <p:cNvPr id="5" name="Group 5"/>
          <p:cNvGrpSpPr>
            <a:grpSpLocks noChangeAspect="1"/>
          </p:cNvGrpSpPr>
          <p:nvPr/>
        </p:nvGrpSpPr>
        <p:grpSpPr>
          <a:xfrm>
            <a:off x="13545130" y="6125594"/>
            <a:ext cx="4476281" cy="2517877"/>
            <a:chOff x="0" y="0"/>
            <a:chExt cx="11289030" cy="6350000"/>
          </a:xfrm>
        </p:grpSpPr>
        <p:sp>
          <p:nvSpPr>
            <p:cNvPr id="6" name="Freeform 6"/>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16673" b="-16673"/>
              </a:stretch>
            </a:blipFill>
          </p:spPr>
        </p:sp>
      </p:grpSp>
      <p:pic>
        <p:nvPicPr>
          <p:cNvPr id="7" name="Picture 7"/>
          <p:cNvPicPr>
            <a:picLocks noChangeAspect="1"/>
          </p:cNvPicPr>
          <p:nvPr/>
        </p:nvPicPr>
        <p:blipFill>
          <a:blip r:embed="rId4"/>
          <a:srcRect/>
          <a:stretch>
            <a:fillRect/>
          </a:stretch>
        </p:blipFill>
        <p:spPr>
          <a:xfrm>
            <a:off x="13804094" y="9180609"/>
            <a:ext cx="4217317" cy="979565"/>
          </a:xfrm>
          <a:prstGeom prst="rect">
            <a:avLst/>
          </a:prstGeom>
        </p:spPr>
      </p:pic>
      <p:sp>
        <p:nvSpPr>
          <p:cNvPr id="8" name="TextBox 8"/>
          <p:cNvSpPr txBox="1"/>
          <p:nvPr/>
        </p:nvSpPr>
        <p:spPr>
          <a:xfrm>
            <a:off x="13137322" y="765810"/>
            <a:ext cx="4302307" cy="478155"/>
          </a:xfrm>
          <a:prstGeom prst="rect">
            <a:avLst/>
          </a:prstGeom>
        </p:spPr>
        <p:txBody>
          <a:bodyPr lIns="0" tIns="0" rIns="0" bIns="0" rtlCol="0" anchor="t">
            <a:spAutoFit/>
          </a:bodyPr>
          <a:lstStyle/>
          <a:p>
            <a:pPr marL="0" lvl="0" indent="0" algn="ctr">
              <a:lnSpc>
                <a:spcPts val="3705"/>
              </a:lnSpc>
            </a:pPr>
            <a:r>
              <a:rPr lang="en-US" sz="2850">
                <a:solidFill>
                  <a:srgbClr val="0F3256"/>
                </a:solidFill>
                <a:latin typeface="Roboto"/>
              </a:rPr>
              <a:t>Procédure</a:t>
            </a:r>
          </a:p>
        </p:txBody>
      </p:sp>
      <p:sp>
        <p:nvSpPr>
          <p:cNvPr id="9" name="TextBox 9"/>
          <p:cNvSpPr txBox="1"/>
          <p:nvPr/>
        </p:nvSpPr>
        <p:spPr>
          <a:xfrm rot="-480599">
            <a:off x="-1932364" y="-152675"/>
            <a:ext cx="9691772" cy="1836970"/>
          </a:xfrm>
          <a:prstGeom prst="rect">
            <a:avLst/>
          </a:prstGeom>
        </p:spPr>
        <p:txBody>
          <a:bodyPr lIns="0" tIns="0" rIns="0" bIns="0" rtlCol="0" anchor="t">
            <a:spAutoFit/>
          </a:bodyPr>
          <a:lstStyle/>
          <a:p>
            <a:pPr algn="ctr">
              <a:lnSpc>
                <a:spcPts val="6717"/>
              </a:lnSpc>
            </a:pPr>
            <a:r>
              <a:rPr lang="en-US" sz="7464" dirty="0" err="1">
                <a:solidFill>
                  <a:srgbClr val="FA3343"/>
                </a:solidFill>
                <a:latin typeface="Majesty"/>
              </a:rPr>
              <a:t>Création</a:t>
            </a:r>
            <a:r>
              <a:rPr lang="en-US" sz="7464" dirty="0">
                <a:solidFill>
                  <a:srgbClr val="FA3343"/>
                </a:solidFill>
                <a:latin typeface="Majesty"/>
              </a:rPr>
              <a:t> </a:t>
            </a:r>
            <a:r>
              <a:rPr lang="en-US" sz="7464" dirty="0" err="1">
                <a:solidFill>
                  <a:srgbClr val="FA3343"/>
                </a:solidFill>
                <a:latin typeface="Majesty"/>
              </a:rPr>
              <a:t>d'unINTERACT</a:t>
            </a:r>
            <a:endParaRPr lang="en-US" sz="7464" dirty="0">
              <a:solidFill>
                <a:srgbClr val="FA3343"/>
              </a:solidFill>
              <a:latin typeface="Majesty"/>
            </a:endParaRPr>
          </a:p>
        </p:txBody>
      </p:sp>
      <p:sp>
        <p:nvSpPr>
          <p:cNvPr id="10" name="TextBox 10"/>
          <p:cNvSpPr txBox="1"/>
          <p:nvPr/>
        </p:nvSpPr>
        <p:spPr>
          <a:xfrm>
            <a:off x="427402" y="1706762"/>
            <a:ext cx="17259300" cy="7473847"/>
          </a:xfrm>
          <a:prstGeom prst="rect">
            <a:avLst/>
          </a:prstGeom>
        </p:spPr>
        <p:txBody>
          <a:bodyPr lIns="0" tIns="0" rIns="0" bIns="0" rtlCol="0" anchor="t">
            <a:spAutoFit/>
          </a:bodyPr>
          <a:lstStyle/>
          <a:p>
            <a:pPr>
              <a:lnSpc>
                <a:spcPts val="3385"/>
              </a:lnSpc>
              <a:spcBef>
                <a:spcPct val="0"/>
              </a:spcBef>
            </a:pPr>
            <a:r>
              <a:rPr lang="en-US" sz="2418">
                <a:solidFill>
                  <a:srgbClr val="000000"/>
                </a:solidFill>
                <a:latin typeface="Open Sans Bold"/>
              </a:rPr>
              <a:t>Élire un bureau</a:t>
            </a:r>
          </a:p>
          <a:p>
            <a:pPr>
              <a:lnSpc>
                <a:spcPts val="2708"/>
              </a:lnSpc>
              <a:spcBef>
                <a:spcPct val="0"/>
              </a:spcBef>
            </a:pPr>
            <a:r>
              <a:rPr lang="en-US" sz="1934">
                <a:solidFill>
                  <a:srgbClr val="000000"/>
                </a:solidFill>
                <a:latin typeface="Open Sans"/>
              </a:rPr>
              <a:t>Chaque club Interact doit avoir un président, un vice président,un secrétaire et un trésorier. Le bureau peut être composé de membres supplémentaires avec l’accord du club parrain. Vous trouverez plus de détails dans les statuts types et le règlement intérieur du club Interact.</a:t>
            </a:r>
          </a:p>
          <a:p>
            <a:pPr>
              <a:lnSpc>
                <a:spcPts val="2708"/>
              </a:lnSpc>
              <a:spcBef>
                <a:spcPct val="0"/>
              </a:spcBef>
            </a:pPr>
            <a:endParaRPr lang="en-US" sz="1934">
              <a:solidFill>
                <a:srgbClr val="000000"/>
              </a:solidFill>
              <a:latin typeface="Open Sans"/>
            </a:endParaRPr>
          </a:p>
          <a:p>
            <a:pPr>
              <a:lnSpc>
                <a:spcPts val="3385"/>
              </a:lnSpc>
              <a:spcBef>
                <a:spcPct val="0"/>
              </a:spcBef>
            </a:pPr>
            <a:r>
              <a:rPr lang="en-US" sz="2418">
                <a:solidFill>
                  <a:srgbClr val="000000"/>
                </a:solidFill>
                <a:latin typeface="Open Sans Bold"/>
              </a:rPr>
              <a:t>Officialiser le club</a:t>
            </a:r>
          </a:p>
          <a:p>
            <a:pPr marL="417705" lvl="1" indent="-208852">
              <a:lnSpc>
                <a:spcPts val="2708"/>
              </a:lnSpc>
              <a:buFont typeface="Arial"/>
              <a:buChar char="•"/>
            </a:pPr>
            <a:r>
              <a:rPr lang="en-US" sz="1934">
                <a:solidFill>
                  <a:srgbClr val="000000"/>
                </a:solidFill>
                <a:latin typeface="Open Sans"/>
              </a:rPr>
              <a:t>Pour rendre la création de votre club Interact officielle,vous devrez :</a:t>
            </a:r>
          </a:p>
          <a:p>
            <a:pPr marL="417705" lvl="1" indent="-208852">
              <a:lnSpc>
                <a:spcPts val="2708"/>
              </a:lnSpc>
              <a:buFont typeface="Arial"/>
              <a:buChar char="•"/>
            </a:pPr>
            <a:r>
              <a:rPr lang="en-US" sz="1934">
                <a:solidFill>
                  <a:srgbClr val="000000"/>
                </a:solidFill>
                <a:latin typeface="Open Sans"/>
              </a:rPr>
              <a:t>Remplir le formulaire Interact</a:t>
            </a:r>
          </a:p>
          <a:p>
            <a:pPr marL="417705" lvl="1" indent="-208852">
              <a:lnSpc>
                <a:spcPts val="2708"/>
              </a:lnSpc>
              <a:buFont typeface="Arial"/>
              <a:buChar char="•"/>
            </a:pPr>
            <a:r>
              <a:rPr lang="en-US" sz="1934">
                <a:solidFill>
                  <a:srgbClr val="000000"/>
                </a:solidFill>
                <a:latin typeface="Open Sans"/>
              </a:rPr>
              <a:t>Enregistrement de club, </a:t>
            </a:r>
          </a:p>
          <a:p>
            <a:pPr marL="417705" lvl="1" indent="-208852">
              <a:lnSpc>
                <a:spcPts val="2708"/>
              </a:lnSpc>
              <a:buFont typeface="Arial"/>
              <a:buChar char="•"/>
            </a:pPr>
            <a:r>
              <a:rPr lang="en-US" sz="1934">
                <a:solidFill>
                  <a:srgbClr val="000000"/>
                </a:solidFill>
                <a:latin typeface="Open Sans"/>
              </a:rPr>
              <a:t>adopter les statuts types et le règlement intérieur et obtenir les signatures des dirigeants de club et de district requis.</a:t>
            </a:r>
          </a:p>
          <a:p>
            <a:pPr marL="417705" lvl="1" indent="-208852">
              <a:lnSpc>
                <a:spcPts val="2708"/>
              </a:lnSpc>
              <a:buFont typeface="Arial"/>
              <a:buChar char="•"/>
            </a:pPr>
            <a:r>
              <a:rPr lang="en-US" sz="1934">
                <a:solidFill>
                  <a:srgbClr val="000000"/>
                </a:solidFill>
                <a:latin typeface="Open Sans"/>
              </a:rPr>
              <a:t>Envoyer le document à grimaultchristine@gmail.com</a:t>
            </a:r>
          </a:p>
          <a:p>
            <a:pPr marL="417705" lvl="1" indent="-208852">
              <a:lnSpc>
                <a:spcPts val="2708"/>
              </a:lnSpc>
              <a:spcBef>
                <a:spcPct val="0"/>
              </a:spcBef>
              <a:buFont typeface="Arial"/>
              <a:buChar char="•"/>
            </a:pPr>
            <a:endParaRPr lang="en-US" sz="1934">
              <a:solidFill>
                <a:srgbClr val="000000"/>
              </a:solidFill>
              <a:latin typeface="Open Sans"/>
            </a:endParaRPr>
          </a:p>
          <a:p>
            <a:pPr>
              <a:lnSpc>
                <a:spcPts val="3385"/>
              </a:lnSpc>
              <a:spcBef>
                <a:spcPct val="0"/>
              </a:spcBef>
            </a:pPr>
            <a:r>
              <a:rPr lang="en-US" sz="2418">
                <a:solidFill>
                  <a:srgbClr val="000000"/>
                </a:solidFill>
                <a:latin typeface="Open Sans Bold"/>
              </a:rPr>
              <a:t>Célébrer</a:t>
            </a:r>
          </a:p>
          <a:p>
            <a:pPr>
              <a:lnSpc>
                <a:spcPts val="2708"/>
              </a:lnSpc>
              <a:spcBef>
                <a:spcPct val="0"/>
              </a:spcBef>
            </a:pPr>
            <a:r>
              <a:rPr lang="en-US" sz="1934">
                <a:solidFill>
                  <a:srgbClr val="000000"/>
                </a:solidFill>
                <a:latin typeface="Open Sans"/>
              </a:rPr>
              <a:t>Organisez un événement pour fêter la création du club et la remise de charte. Vous pourrez y convier</a:t>
            </a:r>
          </a:p>
          <a:p>
            <a:pPr>
              <a:lnSpc>
                <a:spcPts val="2708"/>
              </a:lnSpc>
              <a:spcBef>
                <a:spcPct val="0"/>
              </a:spcBef>
            </a:pPr>
            <a:r>
              <a:rPr lang="en-US" sz="1934">
                <a:solidFill>
                  <a:srgbClr val="000000"/>
                </a:solidFill>
                <a:latin typeface="Open Sans"/>
              </a:rPr>
              <a:t>les parents des Interactiens, l’administration et des professeurs du collège ou du lycée ainsi que des</a:t>
            </a:r>
          </a:p>
          <a:p>
            <a:pPr>
              <a:lnSpc>
                <a:spcPts val="2708"/>
              </a:lnSpc>
              <a:spcBef>
                <a:spcPct val="0"/>
              </a:spcBef>
            </a:pPr>
            <a:r>
              <a:rPr lang="en-US" sz="1934">
                <a:solidFill>
                  <a:srgbClr val="000000"/>
                </a:solidFill>
                <a:latin typeface="Open Sans"/>
              </a:rPr>
              <a:t>dirigeants du district. Nous vous encourageons à faire preuve de créativité, car aucune règle ne dicte</a:t>
            </a:r>
          </a:p>
          <a:p>
            <a:pPr>
              <a:lnSpc>
                <a:spcPts val="2708"/>
              </a:lnSpc>
              <a:spcBef>
                <a:spcPct val="0"/>
              </a:spcBef>
            </a:pPr>
            <a:r>
              <a:rPr lang="en-US" sz="1934">
                <a:solidFill>
                  <a:srgbClr val="000000"/>
                </a:solidFill>
                <a:latin typeface="Open Sans"/>
              </a:rPr>
              <a:t> laconduite d’une telle manifestation.</a:t>
            </a:r>
          </a:p>
          <a:p>
            <a:pPr>
              <a:lnSpc>
                <a:spcPts val="2708"/>
              </a:lnSpc>
              <a:spcBef>
                <a:spcPct val="0"/>
              </a:spcBef>
            </a:pPr>
            <a:endParaRPr lang="en-US" sz="1934">
              <a:solidFill>
                <a:srgbClr val="000000"/>
              </a:solidFill>
              <a:latin typeface="Open Sans"/>
            </a:endParaRPr>
          </a:p>
          <a:p>
            <a:pPr>
              <a:lnSpc>
                <a:spcPts val="3385"/>
              </a:lnSpc>
              <a:spcBef>
                <a:spcPct val="0"/>
              </a:spcBef>
            </a:pPr>
            <a:r>
              <a:rPr lang="en-US" sz="2418">
                <a:solidFill>
                  <a:srgbClr val="000000"/>
                </a:solidFill>
                <a:latin typeface="Open Sans Bold"/>
              </a:rPr>
              <a:t>Conseiller</a:t>
            </a:r>
          </a:p>
          <a:p>
            <a:pPr>
              <a:lnSpc>
                <a:spcPts val="2708"/>
              </a:lnSpc>
              <a:spcBef>
                <a:spcPct val="0"/>
              </a:spcBef>
            </a:pPr>
            <a:r>
              <a:rPr lang="en-US" sz="1934">
                <a:solidFill>
                  <a:srgbClr val="000000"/>
                </a:solidFill>
                <a:latin typeface="Open Sans"/>
              </a:rPr>
              <a:t>Chaque club Interact doit avoir au moins un conseiller.Les conseillers peuvent être des membres du Rotary</a:t>
            </a:r>
          </a:p>
          <a:p>
            <a:pPr>
              <a:lnSpc>
                <a:spcPts val="2708"/>
              </a:lnSpc>
              <a:spcBef>
                <a:spcPct val="0"/>
              </a:spcBef>
            </a:pPr>
            <a:r>
              <a:rPr lang="en-US" sz="1934">
                <a:solidFill>
                  <a:srgbClr val="000000"/>
                </a:solidFill>
                <a:latin typeface="Open Sans"/>
              </a:rPr>
              <a:t> club parrain, des professeurs ou des parents.</a:t>
            </a:r>
          </a:p>
          <a:p>
            <a:pPr>
              <a:lnSpc>
                <a:spcPts val="2708"/>
              </a:lnSpc>
              <a:spcBef>
                <a:spcPct val="0"/>
              </a:spcBef>
            </a:pPr>
            <a:endParaRPr lang="en-US" sz="1934">
              <a:solidFill>
                <a:srgbClr val="000000"/>
              </a:solidFill>
              <a:latin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4988868" y="0"/>
            <a:ext cx="4399794" cy="10287000"/>
            <a:chOff x="0" y="0"/>
            <a:chExt cx="1488325" cy="3479800"/>
          </a:xfrm>
        </p:grpSpPr>
        <p:sp>
          <p:nvSpPr>
            <p:cNvPr id="3" name="Freeform 3"/>
            <p:cNvSpPr/>
            <p:nvPr/>
          </p:nvSpPr>
          <p:spPr>
            <a:xfrm>
              <a:off x="0" y="0"/>
              <a:ext cx="1488326" cy="3479800"/>
            </a:xfrm>
            <a:custGeom>
              <a:avLst/>
              <a:gdLst/>
              <a:ahLst/>
              <a:cxnLst/>
              <a:rect l="l" t="t" r="r" b="b"/>
              <a:pathLst>
                <a:path w="1488326" h="3479800">
                  <a:moveTo>
                    <a:pt x="1363865" y="3479800"/>
                  </a:moveTo>
                  <a:lnTo>
                    <a:pt x="124460" y="3479800"/>
                  </a:lnTo>
                  <a:cubicBezTo>
                    <a:pt x="55880" y="3479800"/>
                    <a:pt x="0" y="3423920"/>
                    <a:pt x="0" y="3355340"/>
                  </a:cubicBezTo>
                  <a:lnTo>
                    <a:pt x="0" y="124460"/>
                  </a:lnTo>
                  <a:cubicBezTo>
                    <a:pt x="0" y="55880"/>
                    <a:pt x="55880" y="0"/>
                    <a:pt x="124460" y="0"/>
                  </a:cubicBezTo>
                  <a:lnTo>
                    <a:pt x="1363865" y="0"/>
                  </a:lnTo>
                  <a:cubicBezTo>
                    <a:pt x="1432446" y="0"/>
                    <a:pt x="1488326" y="55880"/>
                    <a:pt x="1488326" y="124460"/>
                  </a:cubicBezTo>
                  <a:lnTo>
                    <a:pt x="1488326" y="3355340"/>
                  </a:lnTo>
                  <a:cubicBezTo>
                    <a:pt x="1488326" y="3423920"/>
                    <a:pt x="1432446" y="3479800"/>
                    <a:pt x="1363865" y="3479800"/>
                  </a:cubicBezTo>
                  <a:close/>
                </a:path>
              </a:pathLst>
            </a:custGeom>
            <a:solidFill>
              <a:srgbClr val="38B6FF"/>
            </a:solidFill>
          </p:spPr>
        </p:sp>
      </p:grpSp>
      <p:grpSp>
        <p:nvGrpSpPr>
          <p:cNvPr id="4" name="Group 4"/>
          <p:cNvGrpSpPr>
            <a:grpSpLocks noChangeAspect="1"/>
          </p:cNvGrpSpPr>
          <p:nvPr/>
        </p:nvGrpSpPr>
        <p:grpSpPr>
          <a:xfrm>
            <a:off x="12517781" y="1436870"/>
            <a:ext cx="4942174" cy="7413261"/>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32530" r="-32530"/>
              </a:stretch>
            </a:blipFill>
          </p:spPr>
        </p:sp>
      </p:grpSp>
      <p:pic>
        <p:nvPicPr>
          <p:cNvPr id="6" name="Picture 6"/>
          <p:cNvPicPr>
            <a:picLocks noChangeAspect="1"/>
          </p:cNvPicPr>
          <p:nvPr/>
        </p:nvPicPr>
        <p:blipFill>
          <a:blip r:embed="rId3"/>
          <a:srcRect/>
          <a:stretch>
            <a:fillRect/>
          </a:stretch>
        </p:blipFill>
        <p:spPr>
          <a:xfrm>
            <a:off x="7206549" y="219299"/>
            <a:ext cx="4796453" cy="1618803"/>
          </a:xfrm>
          <a:prstGeom prst="rect">
            <a:avLst/>
          </a:prstGeom>
        </p:spPr>
      </p:pic>
      <p:sp>
        <p:nvSpPr>
          <p:cNvPr id="7" name="TextBox 7"/>
          <p:cNvSpPr txBox="1"/>
          <p:nvPr/>
        </p:nvSpPr>
        <p:spPr>
          <a:xfrm>
            <a:off x="7751448" y="723900"/>
            <a:ext cx="3706654" cy="533400"/>
          </a:xfrm>
          <a:prstGeom prst="rect">
            <a:avLst/>
          </a:prstGeom>
        </p:spPr>
        <p:txBody>
          <a:bodyPr lIns="0" tIns="0" rIns="0" bIns="0" rtlCol="0" anchor="t">
            <a:spAutoFit/>
          </a:bodyPr>
          <a:lstStyle/>
          <a:p>
            <a:pPr algn="ctr">
              <a:lnSpc>
                <a:spcPts val="4200"/>
              </a:lnSpc>
            </a:pPr>
            <a:r>
              <a:rPr lang="en-US" sz="3000">
                <a:solidFill>
                  <a:srgbClr val="000000"/>
                </a:solidFill>
                <a:latin typeface="Roboto"/>
              </a:rPr>
              <a:t>Le rôle du Club Rotary</a:t>
            </a:r>
          </a:p>
        </p:txBody>
      </p:sp>
      <p:sp>
        <p:nvSpPr>
          <p:cNvPr id="8" name="TextBox 8"/>
          <p:cNvSpPr txBox="1"/>
          <p:nvPr/>
        </p:nvSpPr>
        <p:spPr>
          <a:xfrm>
            <a:off x="568815" y="2519180"/>
            <a:ext cx="11756535" cy="7268845"/>
          </a:xfrm>
          <a:prstGeom prst="rect">
            <a:avLst/>
          </a:prstGeom>
        </p:spPr>
        <p:txBody>
          <a:bodyPr lIns="0" tIns="0" rIns="0" bIns="0" rtlCol="0" anchor="t">
            <a:spAutoFit/>
          </a:bodyPr>
          <a:lstStyle/>
          <a:p>
            <a:pPr>
              <a:lnSpc>
                <a:spcPts val="3359"/>
              </a:lnSpc>
              <a:spcBef>
                <a:spcPct val="0"/>
              </a:spcBef>
            </a:pPr>
            <a:r>
              <a:rPr lang="en-US" sz="2399">
                <a:solidFill>
                  <a:srgbClr val="000000"/>
                </a:solidFill>
                <a:latin typeface="Open Sans Bold"/>
              </a:rPr>
              <a:t>Accompagement du club :</a:t>
            </a:r>
          </a:p>
          <a:p>
            <a:pPr>
              <a:lnSpc>
                <a:spcPts val="2800"/>
              </a:lnSpc>
              <a:spcBef>
                <a:spcPct val="0"/>
              </a:spcBef>
            </a:pPr>
            <a:r>
              <a:rPr lang="en-US" sz="2000">
                <a:solidFill>
                  <a:srgbClr val="000000"/>
                </a:solidFill>
                <a:latin typeface="Open Sans"/>
              </a:rPr>
              <a:t>Les membres de l’Interact étant des mineurs, les Rotariens doivent assister à leurs réunions et superviser leurs finances. Les clubs Interact sont généralement autosuffisants, ce qui ne vous empêche pas de leurfournir des conseils pour gérer leurs fonds. Lorsque les Rotariens jouent un rôle actif dans lesclubs Interact qu’ils parrainent, ils permettent aux Interactiens de développer leurs compétences en leadership, de tisser des liens d’amitié et de faire partie de la famille du Rotary.</a:t>
            </a:r>
          </a:p>
          <a:p>
            <a:pPr>
              <a:lnSpc>
                <a:spcPts val="3499"/>
              </a:lnSpc>
              <a:spcBef>
                <a:spcPct val="0"/>
              </a:spcBef>
            </a:pPr>
            <a:endParaRPr lang="en-US" sz="2000">
              <a:solidFill>
                <a:srgbClr val="000000"/>
              </a:solidFill>
              <a:latin typeface="Open Sans"/>
            </a:endParaRPr>
          </a:p>
          <a:p>
            <a:pPr>
              <a:lnSpc>
                <a:spcPts val="3499"/>
              </a:lnSpc>
              <a:spcBef>
                <a:spcPct val="0"/>
              </a:spcBef>
            </a:pPr>
            <a:r>
              <a:rPr lang="en-US" sz="2499">
                <a:solidFill>
                  <a:srgbClr val="000000"/>
                </a:solidFill>
                <a:latin typeface="Open Sans Bold"/>
              </a:rPr>
              <a:t>Pour appuyer et accompagner les Interactiens :</a:t>
            </a:r>
          </a:p>
          <a:p>
            <a:pPr marL="431801" lvl="1" indent="-215900">
              <a:lnSpc>
                <a:spcPts val="2800"/>
              </a:lnSpc>
              <a:buFont typeface="Arial"/>
              <a:buChar char="•"/>
            </a:pPr>
            <a:r>
              <a:rPr lang="en-US" sz="2000">
                <a:solidFill>
                  <a:srgbClr val="000000"/>
                </a:solidFill>
                <a:latin typeface="Open Sans"/>
              </a:rPr>
              <a:t> Participez à leurs actions et invitez-les à vos manifestations.</a:t>
            </a:r>
          </a:p>
          <a:p>
            <a:pPr marL="431801" lvl="1" indent="-215900">
              <a:lnSpc>
                <a:spcPts val="2800"/>
              </a:lnSpc>
              <a:buFont typeface="Arial"/>
              <a:buChar char="•"/>
            </a:pPr>
            <a:r>
              <a:rPr lang="en-US" sz="2000">
                <a:solidFill>
                  <a:srgbClr val="000000"/>
                </a:solidFill>
                <a:latin typeface="Open Sans"/>
              </a:rPr>
              <a:t> Partagez les réussites et les leçons tirées de vos propres actions. Aidez les clubs Interact à monter des actions alignées sur les axes stratégiques du Rotary.</a:t>
            </a:r>
          </a:p>
          <a:p>
            <a:pPr marL="431801" lvl="1" indent="-215900">
              <a:lnSpc>
                <a:spcPts val="2800"/>
              </a:lnSpc>
              <a:buFont typeface="Arial"/>
              <a:buChar char="•"/>
            </a:pPr>
            <a:r>
              <a:rPr lang="en-US" sz="2000">
                <a:solidFill>
                  <a:srgbClr val="000000"/>
                </a:solidFill>
                <a:latin typeface="Open Sans"/>
              </a:rPr>
              <a:t> Publiez des articles sur leurs actions dans la newsletter de votre club ou sur le site Web de votre district.</a:t>
            </a:r>
          </a:p>
          <a:p>
            <a:pPr marL="431801" lvl="1" indent="-215900">
              <a:lnSpc>
                <a:spcPts val="2800"/>
              </a:lnSpc>
              <a:buFont typeface="Arial"/>
              <a:buChar char="•"/>
            </a:pPr>
            <a:r>
              <a:rPr lang="en-US" sz="2000">
                <a:solidFill>
                  <a:srgbClr val="000000"/>
                </a:solidFill>
                <a:latin typeface="Open Sans"/>
              </a:rPr>
              <a:t>Invitez les Interactiens à votre conférence de district ou à d’autres manifestations.</a:t>
            </a:r>
          </a:p>
          <a:p>
            <a:pPr marL="431801" lvl="1" indent="-215900">
              <a:lnSpc>
                <a:spcPts val="2800"/>
              </a:lnSpc>
              <a:buFont typeface="Arial"/>
              <a:buChar char="•"/>
            </a:pPr>
            <a:r>
              <a:rPr lang="en-US" sz="2000">
                <a:solidFill>
                  <a:srgbClr val="000000"/>
                </a:solidFill>
                <a:latin typeface="Open Sans"/>
              </a:rPr>
              <a:t> Créez des programmes exploitant les aptitudes au leadership des Interactiens (RYLA). Encouragez les clubs à participer au concours vidéo Interact et prévoyez ensemble des activités pour célébrer la semaine mondiale de l’Interact en novembre.</a:t>
            </a:r>
          </a:p>
          <a:p>
            <a:pPr marL="431801" lvl="1" indent="-215900">
              <a:lnSpc>
                <a:spcPts val="2800"/>
              </a:lnSpc>
              <a:buFont typeface="Arial"/>
              <a:buChar char="•"/>
            </a:pPr>
            <a:r>
              <a:rPr lang="en-US" sz="2000">
                <a:solidFill>
                  <a:srgbClr val="000000"/>
                </a:solidFill>
                <a:latin typeface="Open Sans"/>
              </a:rPr>
              <a:t> Présentez les : le Youth Exchange et le Rotaract aux Interactiens. En particulier, mettez les Interactiens comptant aller à l’université en contact avec un club Rotaract.</a:t>
            </a:r>
          </a:p>
        </p:txBody>
      </p:sp>
      <p:sp>
        <p:nvSpPr>
          <p:cNvPr id="9" name="TextBox 9"/>
          <p:cNvSpPr txBox="1"/>
          <p:nvPr/>
        </p:nvSpPr>
        <p:spPr>
          <a:xfrm rot="-480599">
            <a:off x="-1563903" y="-34307"/>
            <a:ext cx="9691772" cy="1836970"/>
          </a:xfrm>
          <a:prstGeom prst="rect">
            <a:avLst/>
          </a:prstGeom>
        </p:spPr>
        <p:txBody>
          <a:bodyPr lIns="0" tIns="0" rIns="0" bIns="0" rtlCol="0" anchor="t">
            <a:spAutoFit/>
          </a:bodyPr>
          <a:lstStyle/>
          <a:p>
            <a:pPr algn="ctr">
              <a:lnSpc>
                <a:spcPts val="6717"/>
              </a:lnSpc>
            </a:pPr>
            <a:r>
              <a:rPr lang="en-US" sz="7464">
                <a:solidFill>
                  <a:srgbClr val="FA3343"/>
                </a:solidFill>
                <a:latin typeface="Majesty"/>
              </a:rPr>
              <a:t>Création d'unINTERACT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711965" y="0"/>
            <a:ext cx="7508096" cy="10287000"/>
            <a:chOff x="0" y="0"/>
            <a:chExt cx="2539776" cy="3479800"/>
          </a:xfrm>
        </p:grpSpPr>
        <p:sp>
          <p:nvSpPr>
            <p:cNvPr id="3" name="Freeform 3"/>
            <p:cNvSpPr/>
            <p:nvPr/>
          </p:nvSpPr>
          <p:spPr>
            <a:xfrm>
              <a:off x="0" y="0"/>
              <a:ext cx="2539776" cy="3479800"/>
            </a:xfrm>
            <a:custGeom>
              <a:avLst/>
              <a:gdLst/>
              <a:ahLst/>
              <a:cxnLst/>
              <a:rect l="l" t="t" r="r" b="b"/>
              <a:pathLst>
                <a:path w="2539776" h="3479800">
                  <a:moveTo>
                    <a:pt x="2415316" y="3479800"/>
                  </a:moveTo>
                  <a:lnTo>
                    <a:pt x="124460" y="3479800"/>
                  </a:lnTo>
                  <a:cubicBezTo>
                    <a:pt x="55880" y="3479800"/>
                    <a:pt x="0" y="3423920"/>
                    <a:pt x="0" y="3355340"/>
                  </a:cubicBezTo>
                  <a:lnTo>
                    <a:pt x="0" y="124460"/>
                  </a:lnTo>
                  <a:cubicBezTo>
                    <a:pt x="0" y="55880"/>
                    <a:pt x="55880" y="0"/>
                    <a:pt x="124460" y="0"/>
                  </a:cubicBezTo>
                  <a:lnTo>
                    <a:pt x="2415316" y="0"/>
                  </a:lnTo>
                  <a:cubicBezTo>
                    <a:pt x="2483896" y="0"/>
                    <a:pt x="2539776" y="55880"/>
                    <a:pt x="2539776" y="124460"/>
                  </a:cubicBezTo>
                  <a:lnTo>
                    <a:pt x="2539776" y="3355340"/>
                  </a:lnTo>
                  <a:cubicBezTo>
                    <a:pt x="2539776" y="3423920"/>
                    <a:pt x="2483896" y="3479800"/>
                    <a:pt x="2415316" y="3479800"/>
                  </a:cubicBezTo>
                  <a:close/>
                </a:path>
              </a:pathLst>
            </a:custGeom>
            <a:solidFill>
              <a:srgbClr val="38B6FF"/>
            </a:solidFill>
          </p:spPr>
        </p:sp>
      </p:grpSp>
      <p:pic>
        <p:nvPicPr>
          <p:cNvPr id="4" name="Picture 4"/>
          <p:cNvPicPr>
            <a:picLocks noChangeAspect="1"/>
          </p:cNvPicPr>
          <p:nvPr/>
        </p:nvPicPr>
        <p:blipFill>
          <a:blip r:embed="rId2"/>
          <a:srcRect/>
          <a:stretch>
            <a:fillRect/>
          </a:stretch>
        </p:blipFill>
        <p:spPr>
          <a:xfrm>
            <a:off x="9510305" y="259900"/>
            <a:ext cx="2868034" cy="1935923"/>
          </a:xfrm>
          <a:prstGeom prst="rect">
            <a:avLst/>
          </a:prstGeom>
        </p:spPr>
      </p:pic>
      <p:pic>
        <p:nvPicPr>
          <p:cNvPr id="5" name="Picture 5"/>
          <p:cNvPicPr>
            <a:picLocks noChangeAspect="1"/>
          </p:cNvPicPr>
          <p:nvPr/>
        </p:nvPicPr>
        <p:blipFill>
          <a:blip r:embed="rId2"/>
          <a:srcRect/>
          <a:stretch>
            <a:fillRect/>
          </a:stretch>
        </p:blipFill>
        <p:spPr>
          <a:xfrm>
            <a:off x="15133439" y="259900"/>
            <a:ext cx="2868034" cy="1935923"/>
          </a:xfrm>
          <a:prstGeom prst="rect">
            <a:avLst/>
          </a:prstGeom>
        </p:spPr>
      </p:pic>
      <p:pic>
        <p:nvPicPr>
          <p:cNvPr id="6" name="Picture 6"/>
          <p:cNvPicPr>
            <a:picLocks noChangeAspect="1"/>
          </p:cNvPicPr>
          <p:nvPr/>
        </p:nvPicPr>
        <p:blipFill>
          <a:blip r:embed="rId2"/>
          <a:srcRect/>
          <a:stretch>
            <a:fillRect/>
          </a:stretch>
        </p:blipFill>
        <p:spPr>
          <a:xfrm>
            <a:off x="12265406" y="259900"/>
            <a:ext cx="2868034" cy="1935923"/>
          </a:xfrm>
          <a:prstGeom prst="rect">
            <a:avLst/>
          </a:prstGeom>
        </p:spPr>
      </p:pic>
      <p:pic>
        <p:nvPicPr>
          <p:cNvPr id="7" name="Picture 7"/>
          <p:cNvPicPr>
            <a:picLocks noChangeAspect="1"/>
          </p:cNvPicPr>
          <p:nvPr/>
        </p:nvPicPr>
        <p:blipFill>
          <a:blip r:embed="rId2"/>
          <a:srcRect/>
          <a:stretch>
            <a:fillRect/>
          </a:stretch>
        </p:blipFill>
        <p:spPr>
          <a:xfrm>
            <a:off x="9519830" y="2195822"/>
            <a:ext cx="2868034" cy="1935923"/>
          </a:xfrm>
          <a:prstGeom prst="rect">
            <a:avLst/>
          </a:prstGeom>
        </p:spPr>
      </p:pic>
      <p:pic>
        <p:nvPicPr>
          <p:cNvPr id="8" name="Picture 8"/>
          <p:cNvPicPr>
            <a:picLocks noChangeAspect="1"/>
          </p:cNvPicPr>
          <p:nvPr/>
        </p:nvPicPr>
        <p:blipFill>
          <a:blip r:embed="rId2"/>
          <a:srcRect/>
          <a:stretch>
            <a:fillRect/>
          </a:stretch>
        </p:blipFill>
        <p:spPr>
          <a:xfrm>
            <a:off x="12293981" y="2195822"/>
            <a:ext cx="2868034" cy="1935923"/>
          </a:xfrm>
          <a:prstGeom prst="rect">
            <a:avLst/>
          </a:prstGeom>
        </p:spPr>
      </p:pic>
      <p:pic>
        <p:nvPicPr>
          <p:cNvPr id="9" name="Picture 9"/>
          <p:cNvPicPr>
            <a:picLocks noChangeAspect="1"/>
          </p:cNvPicPr>
          <p:nvPr/>
        </p:nvPicPr>
        <p:blipFill>
          <a:blip r:embed="rId2"/>
          <a:srcRect/>
          <a:stretch>
            <a:fillRect/>
          </a:stretch>
        </p:blipFill>
        <p:spPr>
          <a:xfrm>
            <a:off x="15133439" y="2195822"/>
            <a:ext cx="2868034" cy="1935923"/>
          </a:xfrm>
          <a:prstGeom prst="rect">
            <a:avLst/>
          </a:prstGeom>
        </p:spPr>
      </p:pic>
      <p:pic>
        <p:nvPicPr>
          <p:cNvPr id="10" name="Picture 10"/>
          <p:cNvPicPr>
            <a:picLocks noChangeAspect="1"/>
          </p:cNvPicPr>
          <p:nvPr/>
        </p:nvPicPr>
        <p:blipFill>
          <a:blip r:embed="rId2"/>
          <a:srcRect/>
          <a:stretch>
            <a:fillRect/>
          </a:stretch>
        </p:blipFill>
        <p:spPr>
          <a:xfrm>
            <a:off x="6796131" y="259900"/>
            <a:ext cx="2868034" cy="1935923"/>
          </a:xfrm>
          <a:prstGeom prst="rect">
            <a:avLst/>
          </a:prstGeom>
        </p:spPr>
      </p:pic>
      <p:pic>
        <p:nvPicPr>
          <p:cNvPr id="11" name="Picture 11"/>
          <p:cNvPicPr>
            <a:picLocks noChangeAspect="1"/>
          </p:cNvPicPr>
          <p:nvPr/>
        </p:nvPicPr>
        <p:blipFill>
          <a:blip r:embed="rId2"/>
          <a:srcRect/>
          <a:stretch>
            <a:fillRect/>
          </a:stretch>
        </p:blipFill>
        <p:spPr>
          <a:xfrm>
            <a:off x="6805656" y="2195822"/>
            <a:ext cx="2868034" cy="1935923"/>
          </a:xfrm>
          <a:prstGeom prst="rect">
            <a:avLst/>
          </a:prstGeom>
        </p:spPr>
      </p:pic>
      <p:pic>
        <p:nvPicPr>
          <p:cNvPr id="12" name="Picture 12"/>
          <p:cNvPicPr>
            <a:picLocks noChangeAspect="1"/>
          </p:cNvPicPr>
          <p:nvPr/>
        </p:nvPicPr>
        <p:blipFill>
          <a:blip r:embed="rId2"/>
          <a:srcRect/>
          <a:stretch>
            <a:fillRect/>
          </a:stretch>
        </p:blipFill>
        <p:spPr>
          <a:xfrm>
            <a:off x="8485263" y="5240867"/>
            <a:ext cx="2868034" cy="1935923"/>
          </a:xfrm>
          <a:prstGeom prst="rect">
            <a:avLst/>
          </a:prstGeom>
        </p:spPr>
      </p:pic>
      <p:pic>
        <p:nvPicPr>
          <p:cNvPr id="13" name="Picture 13"/>
          <p:cNvPicPr>
            <a:picLocks noChangeAspect="1"/>
          </p:cNvPicPr>
          <p:nvPr/>
        </p:nvPicPr>
        <p:blipFill>
          <a:blip r:embed="rId2"/>
          <a:srcRect/>
          <a:stretch>
            <a:fillRect/>
          </a:stretch>
        </p:blipFill>
        <p:spPr>
          <a:xfrm>
            <a:off x="13665104" y="5240867"/>
            <a:ext cx="2868034" cy="1935923"/>
          </a:xfrm>
          <a:prstGeom prst="rect">
            <a:avLst/>
          </a:prstGeom>
        </p:spPr>
      </p:pic>
      <p:pic>
        <p:nvPicPr>
          <p:cNvPr id="14" name="Picture 14"/>
          <p:cNvPicPr>
            <a:picLocks noChangeAspect="1"/>
          </p:cNvPicPr>
          <p:nvPr/>
        </p:nvPicPr>
        <p:blipFill>
          <a:blip r:embed="rId2"/>
          <a:srcRect/>
          <a:stretch>
            <a:fillRect/>
          </a:stretch>
        </p:blipFill>
        <p:spPr>
          <a:xfrm>
            <a:off x="7800720" y="8109181"/>
            <a:ext cx="2868034" cy="1935923"/>
          </a:xfrm>
          <a:prstGeom prst="rect">
            <a:avLst/>
          </a:prstGeom>
        </p:spPr>
      </p:pic>
      <p:pic>
        <p:nvPicPr>
          <p:cNvPr id="15" name="Picture 15"/>
          <p:cNvPicPr>
            <a:picLocks noChangeAspect="1"/>
          </p:cNvPicPr>
          <p:nvPr/>
        </p:nvPicPr>
        <p:blipFill>
          <a:blip r:embed="rId2"/>
          <a:srcRect/>
          <a:stretch>
            <a:fillRect/>
          </a:stretch>
        </p:blipFill>
        <p:spPr>
          <a:xfrm>
            <a:off x="11205808" y="8109181"/>
            <a:ext cx="2868034" cy="1935923"/>
          </a:xfrm>
          <a:prstGeom prst="rect">
            <a:avLst/>
          </a:prstGeom>
        </p:spPr>
      </p:pic>
      <p:pic>
        <p:nvPicPr>
          <p:cNvPr id="16" name="Picture 16"/>
          <p:cNvPicPr>
            <a:picLocks noChangeAspect="1"/>
          </p:cNvPicPr>
          <p:nvPr/>
        </p:nvPicPr>
        <p:blipFill>
          <a:blip r:embed="rId2"/>
          <a:srcRect/>
          <a:stretch>
            <a:fillRect/>
          </a:stretch>
        </p:blipFill>
        <p:spPr>
          <a:xfrm>
            <a:off x="14278425" y="8109181"/>
            <a:ext cx="2868034" cy="1935923"/>
          </a:xfrm>
          <a:prstGeom prst="rect">
            <a:avLst/>
          </a:prstGeom>
        </p:spPr>
      </p:pic>
      <p:pic>
        <p:nvPicPr>
          <p:cNvPr id="17" name="Picture 17"/>
          <p:cNvPicPr>
            <a:picLocks noChangeAspect="1"/>
          </p:cNvPicPr>
          <p:nvPr/>
        </p:nvPicPr>
        <p:blipFill>
          <a:blip r:embed="rId3"/>
          <a:srcRect l="13203" t="30571" r="29180" b="7172"/>
          <a:stretch>
            <a:fillRect/>
          </a:stretch>
        </p:blipFill>
        <p:spPr>
          <a:xfrm>
            <a:off x="2264655" y="6208828"/>
            <a:ext cx="2383290" cy="3419170"/>
          </a:xfrm>
          <a:prstGeom prst="rect">
            <a:avLst/>
          </a:prstGeom>
        </p:spPr>
      </p:pic>
      <p:sp>
        <p:nvSpPr>
          <p:cNvPr id="18" name="TextBox 18"/>
          <p:cNvSpPr txBox="1"/>
          <p:nvPr/>
        </p:nvSpPr>
        <p:spPr>
          <a:xfrm>
            <a:off x="1142792" y="600283"/>
            <a:ext cx="4910389" cy="3138170"/>
          </a:xfrm>
          <a:prstGeom prst="rect">
            <a:avLst/>
          </a:prstGeom>
        </p:spPr>
        <p:txBody>
          <a:bodyPr lIns="0" tIns="0" rIns="0" bIns="0" rtlCol="0" anchor="t">
            <a:spAutoFit/>
          </a:bodyPr>
          <a:lstStyle/>
          <a:p>
            <a:pPr>
              <a:lnSpc>
                <a:spcPts val="8320"/>
              </a:lnSpc>
            </a:pPr>
            <a:r>
              <a:rPr lang="en-US" sz="6400">
                <a:solidFill>
                  <a:srgbClr val="F6F6F6"/>
                </a:solidFill>
                <a:latin typeface="Roboto Bold"/>
              </a:rPr>
              <a:t>Rejoignez la famille de l'INTERACT !</a:t>
            </a:r>
          </a:p>
        </p:txBody>
      </p:sp>
      <p:sp>
        <p:nvSpPr>
          <p:cNvPr id="19" name="TextBox 19"/>
          <p:cNvSpPr txBox="1"/>
          <p:nvPr/>
        </p:nvSpPr>
        <p:spPr>
          <a:xfrm>
            <a:off x="7441061" y="896080"/>
            <a:ext cx="1578173" cy="596888"/>
          </a:xfrm>
          <a:prstGeom prst="rect">
            <a:avLst/>
          </a:prstGeom>
        </p:spPr>
        <p:txBody>
          <a:bodyPr lIns="0" tIns="0" rIns="0" bIns="0" rtlCol="0" anchor="t">
            <a:spAutoFit/>
          </a:bodyPr>
          <a:lstStyle/>
          <a:p>
            <a:pPr algn="ctr">
              <a:lnSpc>
                <a:spcPts val="4900"/>
              </a:lnSpc>
            </a:pPr>
            <a:r>
              <a:rPr lang="en-US" sz="3500">
                <a:solidFill>
                  <a:srgbClr val="000000"/>
                </a:solidFill>
                <a:latin typeface="Open Sans Extra Bold"/>
              </a:rPr>
              <a:t>AURAY</a:t>
            </a:r>
          </a:p>
        </p:txBody>
      </p:sp>
      <p:sp>
        <p:nvSpPr>
          <p:cNvPr id="20" name="TextBox 20"/>
          <p:cNvSpPr txBox="1"/>
          <p:nvPr/>
        </p:nvSpPr>
        <p:spPr>
          <a:xfrm>
            <a:off x="10311864" y="896080"/>
            <a:ext cx="1208484" cy="596888"/>
          </a:xfrm>
          <a:prstGeom prst="rect">
            <a:avLst/>
          </a:prstGeom>
        </p:spPr>
        <p:txBody>
          <a:bodyPr lIns="0" tIns="0" rIns="0" bIns="0" rtlCol="0" anchor="t">
            <a:spAutoFit/>
          </a:bodyPr>
          <a:lstStyle/>
          <a:p>
            <a:pPr algn="ctr">
              <a:lnSpc>
                <a:spcPts val="4900"/>
              </a:lnSpc>
            </a:pPr>
            <a:r>
              <a:rPr lang="en-US" sz="3500">
                <a:solidFill>
                  <a:srgbClr val="000000"/>
                </a:solidFill>
                <a:latin typeface="Open Sans Extra Bold"/>
              </a:rPr>
              <a:t>BRUZ</a:t>
            </a:r>
          </a:p>
        </p:txBody>
      </p:sp>
      <p:sp>
        <p:nvSpPr>
          <p:cNvPr id="21" name="TextBox 21"/>
          <p:cNvSpPr txBox="1"/>
          <p:nvPr/>
        </p:nvSpPr>
        <p:spPr>
          <a:xfrm>
            <a:off x="12814074" y="896080"/>
            <a:ext cx="1892526" cy="596888"/>
          </a:xfrm>
          <a:prstGeom prst="rect">
            <a:avLst/>
          </a:prstGeom>
        </p:spPr>
        <p:txBody>
          <a:bodyPr wrap="square" lIns="0" tIns="0" rIns="0" bIns="0" rtlCol="0" anchor="t">
            <a:spAutoFit/>
          </a:bodyPr>
          <a:lstStyle/>
          <a:p>
            <a:pPr algn="ctr">
              <a:lnSpc>
                <a:spcPts val="4900"/>
              </a:lnSpc>
            </a:pPr>
            <a:r>
              <a:rPr lang="en-US" sz="3500" dirty="0">
                <a:solidFill>
                  <a:srgbClr val="000000"/>
                </a:solidFill>
                <a:latin typeface="Open Sans Extra Bold"/>
              </a:rPr>
              <a:t>CESSON</a:t>
            </a:r>
          </a:p>
        </p:txBody>
      </p:sp>
      <p:sp>
        <p:nvSpPr>
          <p:cNvPr id="22" name="TextBox 22"/>
          <p:cNvSpPr txBox="1"/>
          <p:nvPr/>
        </p:nvSpPr>
        <p:spPr>
          <a:xfrm>
            <a:off x="15778341" y="896080"/>
            <a:ext cx="1471493" cy="596888"/>
          </a:xfrm>
          <a:prstGeom prst="rect">
            <a:avLst/>
          </a:prstGeom>
        </p:spPr>
        <p:txBody>
          <a:bodyPr lIns="0" tIns="0" rIns="0" bIns="0" rtlCol="0" anchor="t">
            <a:spAutoFit/>
          </a:bodyPr>
          <a:lstStyle/>
          <a:p>
            <a:pPr algn="ctr">
              <a:lnSpc>
                <a:spcPts val="4900"/>
              </a:lnSpc>
            </a:pPr>
            <a:r>
              <a:rPr lang="en-US" sz="3500">
                <a:solidFill>
                  <a:srgbClr val="000000"/>
                </a:solidFill>
                <a:latin typeface="Open Sans Extra Bold"/>
              </a:rPr>
              <a:t>LAVAL</a:t>
            </a:r>
          </a:p>
        </p:txBody>
      </p:sp>
      <p:sp>
        <p:nvSpPr>
          <p:cNvPr id="23" name="TextBox 23"/>
          <p:cNvSpPr txBox="1"/>
          <p:nvPr/>
        </p:nvSpPr>
        <p:spPr>
          <a:xfrm>
            <a:off x="7604295" y="2832002"/>
            <a:ext cx="1270754" cy="596888"/>
          </a:xfrm>
          <a:prstGeom prst="rect">
            <a:avLst/>
          </a:prstGeom>
        </p:spPr>
        <p:txBody>
          <a:bodyPr lIns="0" tIns="0" rIns="0" bIns="0" rtlCol="0" anchor="t">
            <a:spAutoFit/>
          </a:bodyPr>
          <a:lstStyle/>
          <a:p>
            <a:pPr algn="ctr">
              <a:lnSpc>
                <a:spcPts val="4900"/>
              </a:lnSpc>
            </a:pPr>
            <a:r>
              <a:rPr lang="en-US" sz="3500">
                <a:solidFill>
                  <a:srgbClr val="000000"/>
                </a:solidFill>
                <a:latin typeface="Open Sans Extra Bold"/>
              </a:rPr>
              <a:t>VITRE</a:t>
            </a:r>
          </a:p>
        </p:txBody>
      </p:sp>
      <p:sp>
        <p:nvSpPr>
          <p:cNvPr id="24" name="TextBox 24"/>
          <p:cNvSpPr txBox="1"/>
          <p:nvPr/>
        </p:nvSpPr>
        <p:spPr>
          <a:xfrm>
            <a:off x="9963275" y="2818652"/>
            <a:ext cx="2057598" cy="596888"/>
          </a:xfrm>
          <a:prstGeom prst="rect">
            <a:avLst/>
          </a:prstGeom>
        </p:spPr>
        <p:txBody>
          <a:bodyPr wrap="square" lIns="0" tIns="0" rIns="0" bIns="0" rtlCol="0" anchor="t">
            <a:spAutoFit/>
          </a:bodyPr>
          <a:lstStyle/>
          <a:p>
            <a:pPr algn="ctr">
              <a:lnSpc>
                <a:spcPts val="4900"/>
              </a:lnSpc>
            </a:pPr>
            <a:r>
              <a:rPr lang="en-US" sz="3500" dirty="0">
                <a:solidFill>
                  <a:srgbClr val="000000"/>
                </a:solidFill>
                <a:latin typeface="Open Sans Extra Bold"/>
              </a:rPr>
              <a:t>VANNES</a:t>
            </a:r>
          </a:p>
        </p:txBody>
      </p:sp>
      <p:sp>
        <p:nvSpPr>
          <p:cNvPr id="25" name="TextBox 25"/>
          <p:cNvSpPr txBox="1"/>
          <p:nvPr/>
        </p:nvSpPr>
        <p:spPr>
          <a:xfrm>
            <a:off x="12677449" y="2522440"/>
            <a:ext cx="2101096" cy="1216013"/>
          </a:xfrm>
          <a:prstGeom prst="rect">
            <a:avLst/>
          </a:prstGeom>
        </p:spPr>
        <p:txBody>
          <a:bodyPr lIns="0" tIns="0" rIns="0" bIns="0" rtlCol="0" anchor="t">
            <a:spAutoFit/>
          </a:bodyPr>
          <a:lstStyle/>
          <a:p>
            <a:pPr algn="ctr">
              <a:lnSpc>
                <a:spcPts val="4900"/>
              </a:lnSpc>
            </a:pPr>
            <a:r>
              <a:rPr lang="en-US" sz="3500">
                <a:solidFill>
                  <a:srgbClr val="000000"/>
                </a:solidFill>
                <a:latin typeface="Open Sans Extra Bold"/>
              </a:rPr>
              <a:t>QUIMPER</a:t>
            </a:r>
          </a:p>
          <a:p>
            <a:pPr algn="ctr">
              <a:lnSpc>
                <a:spcPts val="4900"/>
              </a:lnSpc>
            </a:pPr>
            <a:r>
              <a:rPr lang="en-US" sz="3500">
                <a:solidFill>
                  <a:srgbClr val="000000"/>
                </a:solidFill>
                <a:latin typeface="Open Sans Extra Bold"/>
              </a:rPr>
              <a:t>ODET</a:t>
            </a:r>
          </a:p>
        </p:txBody>
      </p:sp>
      <p:sp>
        <p:nvSpPr>
          <p:cNvPr id="26" name="TextBox 26"/>
          <p:cNvSpPr txBox="1"/>
          <p:nvPr/>
        </p:nvSpPr>
        <p:spPr>
          <a:xfrm>
            <a:off x="15171539" y="2664680"/>
            <a:ext cx="2838044" cy="941057"/>
          </a:xfrm>
          <a:prstGeom prst="rect">
            <a:avLst/>
          </a:prstGeom>
        </p:spPr>
        <p:txBody>
          <a:bodyPr lIns="0" tIns="0" rIns="0" bIns="0" rtlCol="0" anchor="t">
            <a:spAutoFit/>
          </a:bodyPr>
          <a:lstStyle/>
          <a:p>
            <a:pPr algn="ctr">
              <a:lnSpc>
                <a:spcPts val="3780"/>
              </a:lnSpc>
            </a:pPr>
            <a:r>
              <a:rPr lang="en-US" sz="2700">
                <a:solidFill>
                  <a:srgbClr val="000000"/>
                </a:solidFill>
                <a:latin typeface="Open Sans Extra Bold"/>
              </a:rPr>
              <a:t>QUIMPER </a:t>
            </a:r>
          </a:p>
          <a:p>
            <a:pPr algn="ctr">
              <a:lnSpc>
                <a:spcPts val="3780"/>
              </a:lnSpc>
            </a:pPr>
            <a:r>
              <a:rPr lang="en-US" sz="2700">
                <a:solidFill>
                  <a:srgbClr val="000000"/>
                </a:solidFill>
                <a:latin typeface="Open Sans Extra Bold"/>
              </a:rPr>
              <a:t>LA TOURELLE</a:t>
            </a:r>
          </a:p>
        </p:txBody>
      </p:sp>
      <p:sp>
        <p:nvSpPr>
          <p:cNvPr id="27" name="TextBox 27"/>
          <p:cNvSpPr txBox="1"/>
          <p:nvPr/>
        </p:nvSpPr>
        <p:spPr>
          <a:xfrm>
            <a:off x="9405375" y="4455595"/>
            <a:ext cx="5914073" cy="596888"/>
          </a:xfrm>
          <a:prstGeom prst="rect">
            <a:avLst/>
          </a:prstGeom>
        </p:spPr>
        <p:txBody>
          <a:bodyPr lIns="0" tIns="0" rIns="0" bIns="0" rtlCol="0" anchor="t">
            <a:spAutoFit/>
          </a:bodyPr>
          <a:lstStyle/>
          <a:p>
            <a:pPr algn="ctr">
              <a:lnSpc>
                <a:spcPts val="4900"/>
              </a:lnSpc>
              <a:spcBef>
                <a:spcPct val="0"/>
              </a:spcBef>
            </a:pPr>
            <a:r>
              <a:rPr lang="en-US" sz="3500">
                <a:solidFill>
                  <a:srgbClr val="38B6FF"/>
                </a:solidFill>
                <a:latin typeface="Open Sans Extra Bold"/>
              </a:rPr>
              <a:t>En cours de constitution : </a:t>
            </a:r>
          </a:p>
        </p:txBody>
      </p:sp>
      <p:sp>
        <p:nvSpPr>
          <p:cNvPr id="28" name="TextBox 28"/>
          <p:cNvSpPr txBox="1"/>
          <p:nvPr/>
        </p:nvSpPr>
        <p:spPr>
          <a:xfrm>
            <a:off x="8072434" y="5567484"/>
            <a:ext cx="3595358" cy="1216013"/>
          </a:xfrm>
          <a:prstGeom prst="rect">
            <a:avLst/>
          </a:prstGeom>
        </p:spPr>
        <p:txBody>
          <a:bodyPr lIns="0" tIns="0" rIns="0" bIns="0" rtlCol="0" anchor="t">
            <a:spAutoFit/>
          </a:bodyPr>
          <a:lstStyle/>
          <a:p>
            <a:pPr algn="ctr">
              <a:lnSpc>
                <a:spcPts val="4900"/>
              </a:lnSpc>
              <a:spcBef>
                <a:spcPct val="0"/>
              </a:spcBef>
            </a:pPr>
            <a:r>
              <a:rPr lang="en-US" sz="3500">
                <a:solidFill>
                  <a:srgbClr val="000000"/>
                </a:solidFill>
                <a:latin typeface="Open Sans Extra Bold"/>
              </a:rPr>
              <a:t>BAIN DE BRETAGNE</a:t>
            </a:r>
          </a:p>
        </p:txBody>
      </p:sp>
      <p:sp>
        <p:nvSpPr>
          <p:cNvPr id="29" name="TextBox 29"/>
          <p:cNvSpPr txBox="1"/>
          <p:nvPr/>
        </p:nvSpPr>
        <p:spPr>
          <a:xfrm>
            <a:off x="14073219" y="5877046"/>
            <a:ext cx="2051804" cy="596888"/>
          </a:xfrm>
          <a:prstGeom prst="rect">
            <a:avLst/>
          </a:prstGeom>
        </p:spPr>
        <p:txBody>
          <a:bodyPr lIns="0" tIns="0" rIns="0" bIns="0" rtlCol="0" anchor="t">
            <a:spAutoFit/>
          </a:bodyPr>
          <a:lstStyle/>
          <a:p>
            <a:pPr algn="ctr">
              <a:lnSpc>
                <a:spcPts val="4900"/>
              </a:lnSpc>
              <a:spcBef>
                <a:spcPct val="0"/>
              </a:spcBef>
            </a:pPr>
            <a:r>
              <a:rPr lang="en-US" sz="3500">
                <a:solidFill>
                  <a:srgbClr val="000000"/>
                </a:solidFill>
                <a:latin typeface="Open Sans Extra Bold"/>
              </a:rPr>
              <a:t>CARHAIX</a:t>
            </a:r>
          </a:p>
        </p:txBody>
      </p:sp>
      <p:sp>
        <p:nvSpPr>
          <p:cNvPr id="30" name="TextBox 30"/>
          <p:cNvSpPr txBox="1"/>
          <p:nvPr/>
        </p:nvSpPr>
        <p:spPr>
          <a:xfrm>
            <a:off x="7954933" y="8754887"/>
            <a:ext cx="2484468" cy="461152"/>
          </a:xfrm>
          <a:prstGeom prst="rect">
            <a:avLst/>
          </a:prstGeom>
        </p:spPr>
        <p:txBody>
          <a:bodyPr wrap="square" lIns="0" tIns="0" rIns="0" bIns="0" rtlCol="0" anchor="t">
            <a:spAutoFit/>
          </a:bodyPr>
          <a:lstStyle/>
          <a:p>
            <a:pPr algn="ctr">
              <a:lnSpc>
                <a:spcPts val="3920"/>
              </a:lnSpc>
              <a:spcBef>
                <a:spcPct val="0"/>
              </a:spcBef>
            </a:pPr>
            <a:r>
              <a:rPr lang="en-US" sz="2600" dirty="0">
                <a:solidFill>
                  <a:srgbClr val="000000"/>
                </a:solidFill>
                <a:latin typeface="Open Sans Extra Bold"/>
              </a:rPr>
              <a:t>CONCARNEAU</a:t>
            </a:r>
          </a:p>
        </p:txBody>
      </p:sp>
      <p:sp>
        <p:nvSpPr>
          <p:cNvPr id="31" name="TextBox 31"/>
          <p:cNvSpPr txBox="1"/>
          <p:nvPr/>
        </p:nvSpPr>
        <p:spPr>
          <a:xfrm>
            <a:off x="11663929" y="8754886"/>
            <a:ext cx="1951792" cy="514338"/>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Extra Bold"/>
              </a:rPr>
              <a:t>MAYENNE</a:t>
            </a:r>
          </a:p>
        </p:txBody>
      </p:sp>
      <p:sp>
        <p:nvSpPr>
          <p:cNvPr id="32" name="TextBox 32"/>
          <p:cNvSpPr txBox="1"/>
          <p:nvPr/>
        </p:nvSpPr>
        <p:spPr>
          <a:xfrm>
            <a:off x="14480681" y="8754886"/>
            <a:ext cx="2463522" cy="514338"/>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Extra Bold"/>
              </a:rPr>
              <a:t>SAINT-MALO</a:t>
            </a:r>
          </a:p>
        </p:txBody>
      </p:sp>
      <p:sp>
        <p:nvSpPr>
          <p:cNvPr id="33" name="TextBox 33"/>
          <p:cNvSpPr txBox="1"/>
          <p:nvPr/>
        </p:nvSpPr>
        <p:spPr>
          <a:xfrm>
            <a:off x="10321506" y="7291089"/>
            <a:ext cx="3824526" cy="587375"/>
          </a:xfrm>
          <a:prstGeom prst="rect">
            <a:avLst/>
          </a:prstGeom>
        </p:spPr>
        <p:txBody>
          <a:bodyPr lIns="0" tIns="0" rIns="0" bIns="0" rtlCol="0" anchor="t">
            <a:spAutoFit/>
          </a:bodyPr>
          <a:lstStyle/>
          <a:p>
            <a:pPr algn="ctr">
              <a:lnSpc>
                <a:spcPts val="4899"/>
              </a:lnSpc>
            </a:pPr>
            <a:r>
              <a:rPr lang="en-US" sz="3499">
                <a:solidFill>
                  <a:srgbClr val="38B6FF"/>
                </a:solidFill>
                <a:latin typeface="Open Sans Extra Bold"/>
              </a:rPr>
              <a:t>Les prespectives</a:t>
            </a:r>
          </a:p>
        </p:txBody>
      </p:sp>
      <p:sp>
        <p:nvSpPr>
          <p:cNvPr id="34" name="TextBox 34"/>
          <p:cNvSpPr txBox="1"/>
          <p:nvPr/>
        </p:nvSpPr>
        <p:spPr>
          <a:xfrm>
            <a:off x="1028700" y="4404166"/>
            <a:ext cx="4910389" cy="1229993"/>
          </a:xfrm>
          <a:prstGeom prst="rect">
            <a:avLst/>
          </a:prstGeom>
        </p:spPr>
        <p:txBody>
          <a:bodyPr lIns="0" tIns="0" rIns="0" bIns="0" rtlCol="0" anchor="t">
            <a:spAutoFit/>
          </a:bodyPr>
          <a:lstStyle/>
          <a:p>
            <a:pPr algn="ctr">
              <a:lnSpc>
                <a:spcPts val="3640"/>
              </a:lnSpc>
            </a:pPr>
            <a:r>
              <a:rPr lang="en-US" sz="2600">
                <a:solidFill>
                  <a:srgbClr val="000000"/>
                </a:solidFill>
                <a:latin typeface="Open Sans"/>
              </a:rPr>
              <a:t>Contact : Christine GRIMAULT</a:t>
            </a:r>
          </a:p>
          <a:p>
            <a:pPr algn="ctr">
              <a:lnSpc>
                <a:spcPts val="3640"/>
              </a:lnSpc>
            </a:pPr>
            <a:r>
              <a:rPr lang="en-US" sz="2600">
                <a:solidFill>
                  <a:srgbClr val="000000"/>
                </a:solidFill>
                <a:latin typeface="Open Sans"/>
              </a:rPr>
              <a:t>06 66 34 27 17</a:t>
            </a:r>
          </a:p>
          <a:p>
            <a:pPr algn="ctr">
              <a:lnSpc>
                <a:spcPts val="2520"/>
              </a:lnSpc>
            </a:pPr>
            <a:r>
              <a:rPr lang="en-US" sz="1800">
                <a:solidFill>
                  <a:srgbClr val="000000"/>
                </a:solidFill>
                <a:latin typeface="Open Sans"/>
              </a:rPr>
              <a:t>grimaultchristine@gmail.com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1033</Words>
  <Application>Microsoft Office PowerPoint</Application>
  <PresentationFormat>Personnalisé</PresentationFormat>
  <Paragraphs>96</Paragraphs>
  <Slides>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Open Sans</vt:lpstr>
      <vt:lpstr>Arial</vt:lpstr>
      <vt:lpstr>Open Sans Bold</vt:lpstr>
      <vt:lpstr>Majesty</vt:lpstr>
      <vt:lpstr>Roboto Bold</vt:lpstr>
      <vt:lpstr>Arimo</vt:lpstr>
      <vt:lpstr>Roboto</vt:lpstr>
      <vt:lpstr>Open Sans Extra Bold</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INTERACT</dc:title>
  <dc:creator>ASUS</dc:creator>
  <cp:lastModifiedBy>VALERIE RIEULIER</cp:lastModifiedBy>
  <cp:revision>2</cp:revision>
  <dcterms:created xsi:type="dcterms:W3CDTF">2006-08-16T00:00:00Z</dcterms:created>
  <dcterms:modified xsi:type="dcterms:W3CDTF">2022-06-27T12:50:31Z</dcterms:modified>
  <dc:identifier>DAFErXuw4x0</dc:identifier>
</cp:coreProperties>
</file>